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93" r:id="rId3"/>
    <p:sldId id="335" r:id="rId4"/>
    <p:sldId id="286" r:id="rId5"/>
    <p:sldId id="287" r:id="rId6"/>
    <p:sldId id="334" r:id="rId7"/>
    <p:sldId id="298" r:id="rId8"/>
    <p:sldId id="299" r:id="rId9"/>
    <p:sldId id="300" r:id="rId10"/>
    <p:sldId id="301" r:id="rId11"/>
    <p:sldId id="302" r:id="rId12"/>
    <p:sldId id="303" r:id="rId13"/>
    <p:sldId id="312" r:id="rId14"/>
    <p:sldId id="311" r:id="rId15"/>
    <p:sldId id="310" r:id="rId16"/>
    <p:sldId id="319" r:id="rId17"/>
    <p:sldId id="309" r:id="rId18"/>
    <p:sldId id="308" r:id="rId19"/>
    <p:sldId id="307" r:id="rId20"/>
    <p:sldId id="337" r:id="rId21"/>
    <p:sldId id="336" r:id="rId22"/>
    <p:sldId id="338" r:id="rId23"/>
    <p:sldId id="306" r:id="rId24"/>
    <p:sldId id="318" r:id="rId25"/>
    <p:sldId id="339" r:id="rId26"/>
    <p:sldId id="340" r:id="rId27"/>
    <p:sldId id="341" r:id="rId28"/>
    <p:sldId id="342" r:id="rId29"/>
    <p:sldId id="343" r:id="rId30"/>
    <p:sldId id="266" r:id="rId31"/>
    <p:sldId id="264" r:id="rId32"/>
    <p:sldId id="265" r:id="rId33"/>
    <p:sldId id="273" r:id="rId34"/>
    <p:sldId id="271" r:id="rId35"/>
    <p:sldId id="272" r:id="rId36"/>
    <p:sldId id="282" r:id="rId37"/>
    <p:sldId id="285" r:id="rId38"/>
    <p:sldId id="284" r:id="rId39"/>
    <p:sldId id="281" r:id="rId40"/>
    <p:sldId id="274" r:id="rId41"/>
    <p:sldId id="288" r:id="rId42"/>
    <p:sldId id="283" r:id="rId43"/>
    <p:sldId id="262" r:id="rId44"/>
    <p:sldId id="260" r:id="rId45"/>
    <p:sldId id="263" r:id="rId46"/>
    <p:sldId id="296" r:id="rId47"/>
    <p:sldId id="295" r:id="rId48"/>
    <p:sldId id="261" r:id="rId49"/>
    <p:sldId id="268" r:id="rId50"/>
    <p:sldId id="269" r:id="rId51"/>
    <p:sldId id="267" r:id="rId52"/>
    <p:sldId id="270" r:id="rId53"/>
    <p:sldId id="297" r:id="rId54"/>
    <p:sldId id="289" r:id="rId55"/>
    <p:sldId id="294" r:id="rId56"/>
    <p:sldId id="290" r:id="rId57"/>
    <p:sldId id="291" r:id="rId58"/>
    <p:sldId id="292" r:id="rId59"/>
    <p:sldId id="259" r:id="rId60"/>
    <p:sldId id="320" r:id="rId61"/>
    <p:sldId id="321" r:id="rId62"/>
    <p:sldId id="322" r:id="rId63"/>
    <p:sldId id="323" r:id="rId64"/>
    <p:sldId id="324" r:id="rId65"/>
    <p:sldId id="325" r:id="rId66"/>
    <p:sldId id="326" r:id="rId67"/>
    <p:sldId id="328" r:id="rId68"/>
    <p:sldId id="317" r:id="rId69"/>
    <p:sldId id="329" r:id="rId70"/>
    <p:sldId id="330" r:id="rId71"/>
    <p:sldId id="331" r:id="rId72"/>
    <p:sldId id="316" r:id="rId73"/>
    <p:sldId id="315" r:id="rId74"/>
    <p:sldId id="332" r:id="rId75"/>
    <p:sldId id="314" r:id="rId76"/>
    <p:sldId id="313" r:id="rId77"/>
    <p:sldId id="333" r:id="rId7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86D3BE76-9457-4DF7-8CA5-94C3C883ECA1}">
          <p14:sldIdLst>
            <p14:sldId id="257"/>
          </p14:sldIdLst>
        </p14:section>
        <p14:section name="메인" id="{26FA0B45-057B-42CB-900E-620A025975FB}">
          <p14:sldIdLst>
            <p14:sldId id="293"/>
            <p14:sldId id="335"/>
          </p14:sldIdLst>
        </p14:section>
        <p14:section name="시스템관리" id="{62C55E7E-FF68-4C68-ABDE-2278649C1EF6}">
          <p14:sldIdLst>
            <p14:sldId id="286"/>
            <p14:sldId id="287"/>
            <p14:sldId id="334"/>
            <p14:sldId id="298"/>
            <p14:sldId id="299"/>
            <p14:sldId id="300"/>
            <p14:sldId id="301"/>
            <p14:sldId id="302"/>
            <p14:sldId id="303"/>
          </p14:sldIdLst>
        </p14:section>
        <p14:section name="기준정보관리" id="{988150D8-562A-4EEF-8288-6A787147FEB0}">
          <p14:sldIdLst>
            <p14:sldId id="312"/>
            <p14:sldId id="311"/>
            <p14:sldId id="310"/>
            <p14:sldId id="319"/>
            <p14:sldId id="309"/>
            <p14:sldId id="308"/>
            <p14:sldId id="307"/>
            <p14:sldId id="337"/>
            <p14:sldId id="336"/>
            <p14:sldId id="338"/>
            <p14:sldId id="306"/>
            <p14:sldId id="318"/>
            <p14:sldId id="339"/>
            <p14:sldId id="340"/>
            <p14:sldId id="341"/>
            <p14:sldId id="342"/>
            <p14:sldId id="343"/>
          </p14:sldIdLst>
        </p14:section>
        <p14:section name="작업지시관리" id="{DD3204BB-580A-4107-9596-830FDF01A925}">
          <p14:sldIdLst>
            <p14:sldId id="266"/>
            <p14:sldId id="264"/>
            <p14:sldId id="265"/>
          </p14:sldIdLst>
        </p14:section>
        <p14:section name="실적관리" id="{9114347B-36A7-4811-B6A5-5AE66CB0E06F}">
          <p14:sldIdLst>
            <p14:sldId id="273"/>
            <p14:sldId id="271"/>
            <p14:sldId id="272"/>
            <p14:sldId id="282"/>
            <p14:sldId id="285"/>
            <p14:sldId id="284"/>
            <p14:sldId id="281"/>
            <p14:sldId id="274"/>
            <p14:sldId id="288"/>
            <p14:sldId id="283"/>
          </p14:sldIdLst>
        </p14:section>
        <p14:section name="품질관리" id="{CA1E9A23-A089-40C1-9A4E-FEEA38B19460}">
          <p14:sldIdLst>
            <p14:sldId id="262"/>
            <p14:sldId id="260"/>
            <p14:sldId id="263"/>
            <p14:sldId id="296"/>
            <p14:sldId id="295"/>
            <p14:sldId id="261"/>
          </p14:sldIdLst>
        </p14:section>
        <p14:section name="일지관리" id="{F95BBE89-D980-410C-9ED3-119ADE04C397}">
          <p14:sldIdLst>
            <p14:sldId id="268"/>
            <p14:sldId id="269"/>
            <p14:sldId id="267"/>
            <p14:sldId id="270"/>
            <p14:sldId id="297"/>
          </p14:sldIdLst>
        </p14:section>
        <p14:section name="분석관리" id="{036A8956-AC69-4FCE-9839-581783583C54}">
          <p14:sldIdLst>
            <p14:sldId id="289"/>
            <p14:sldId id="294"/>
            <p14:sldId id="290"/>
            <p14:sldId id="291"/>
          </p14:sldIdLst>
        </p14:section>
        <p14:section name="금형관리" id="{6D51E715-79F6-47DC-B3D6-E159F3E6597D}">
          <p14:sldIdLst>
            <p14:sldId id="292"/>
            <p14:sldId id="259"/>
          </p14:sldIdLst>
        </p14:section>
        <p14:section name="피오피" id="{85E84F03-63E0-4803-91CD-AA9331FD0D4C}">
          <p14:sldIdLst>
            <p14:sldId id="320"/>
            <p14:sldId id="321"/>
            <p14:sldId id="322"/>
            <p14:sldId id="323"/>
            <p14:sldId id="324"/>
            <p14:sldId id="325"/>
            <p14:sldId id="326"/>
            <p14:sldId id="328"/>
            <p14:sldId id="317"/>
            <p14:sldId id="329"/>
            <p14:sldId id="330"/>
            <p14:sldId id="331"/>
            <p14:sldId id="316"/>
            <p14:sldId id="315"/>
            <p14:sldId id="332"/>
            <p14:sldId id="314"/>
            <p14:sldId id="313"/>
            <p14:sldId id="33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7D7D7D"/>
    <a:srgbClr val="F0F0F0"/>
    <a:srgbClr val="475489"/>
    <a:srgbClr val="5463A2"/>
    <a:srgbClr val="4C77AA"/>
    <a:srgbClr val="5D86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387" autoAdjust="0"/>
    <p:restoredTop sz="96353" autoAdjust="0"/>
  </p:normalViewPr>
  <p:slideViewPr>
    <p:cSldViewPr snapToGrid="0">
      <p:cViewPr>
        <p:scale>
          <a:sx n="100" d="100"/>
          <a:sy n="100" d="100"/>
        </p:scale>
        <p:origin x="1086" y="3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텍스트 개체 틀 6">
            <a:extLst>
              <a:ext uri="{FF2B5EF4-FFF2-40B4-BE49-F238E27FC236}">
                <a16:creationId xmlns:a16="http://schemas.microsoft.com/office/drawing/2014/main" id="{689C96B9-89FD-4086-86D9-5C5C05952A3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87489" y="3356992"/>
            <a:ext cx="6823410" cy="64807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2800" b="1" kern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pPr lvl="0"/>
            <a:r>
              <a:rPr lang="en-US" altLang="ko-KR" dirty="0"/>
              <a:t>[</a:t>
            </a:r>
            <a:r>
              <a:rPr lang="ko-KR" altLang="en-US" dirty="0"/>
              <a:t>문서 제목</a:t>
            </a:r>
            <a:r>
              <a:rPr lang="en-US" altLang="ko-KR" dirty="0"/>
              <a:t>]</a:t>
            </a:r>
            <a:endParaRPr lang="ko-KR" altLang="en-US" dirty="0"/>
          </a:p>
        </p:txBody>
      </p:sp>
      <p:sp>
        <p:nvSpPr>
          <p:cNvPr id="11" name="텍스트 개체 틀 8">
            <a:extLst>
              <a:ext uri="{FF2B5EF4-FFF2-40B4-BE49-F238E27FC236}">
                <a16:creationId xmlns:a16="http://schemas.microsoft.com/office/drawing/2014/main" id="{BCD8F54A-D75B-4356-B042-FD7CB04F82B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461847" y="4437064"/>
            <a:ext cx="5849052" cy="36008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ko-KR" altLang="en-US" sz="1800" kern="1200" dirty="0">
                <a:solidFill>
                  <a:srgbClr val="47548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altLang="ko-KR" dirty="0"/>
              <a:t>[</a:t>
            </a:r>
            <a:r>
              <a:rPr lang="ko-KR" altLang="en-US" dirty="0"/>
              <a:t>부제목</a:t>
            </a:r>
            <a:r>
              <a:rPr lang="en-US" altLang="ko-KR" dirty="0"/>
              <a:t>]</a:t>
            </a:r>
            <a:endParaRPr lang="ko-KR" altLang="en-US" dirty="0"/>
          </a:p>
        </p:txBody>
      </p:sp>
      <p:sp>
        <p:nvSpPr>
          <p:cNvPr id="12" name="텍스트 개체 틀 8">
            <a:extLst>
              <a:ext uri="{FF2B5EF4-FFF2-40B4-BE49-F238E27FC236}">
                <a16:creationId xmlns:a16="http://schemas.microsoft.com/office/drawing/2014/main" id="{6D9B22FC-F57B-42E3-B231-8AA54DC64F6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461847" y="4809222"/>
            <a:ext cx="5849052" cy="36008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ko-KR" altLang="en-US" sz="1800" kern="1200" dirty="0" smtClean="0">
                <a:solidFill>
                  <a:srgbClr val="47548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altLang="ko-KR" dirty="0"/>
              <a:t>[</a:t>
            </a:r>
            <a:r>
              <a:rPr lang="ko-KR" altLang="en-US" dirty="0"/>
              <a:t>작성자</a:t>
            </a:r>
            <a:r>
              <a:rPr lang="en-US" altLang="ko-KR" dirty="0"/>
              <a:t>(</a:t>
            </a:r>
            <a:r>
              <a:rPr lang="ko-KR" altLang="en-US" dirty="0"/>
              <a:t>메일주소</a:t>
            </a:r>
            <a:r>
              <a:rPr lang="en-US" altLang="ko-KR" dirty="0"/>
              <a:t>)]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73133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B616135F-91A9-4E71-94BE-5D8F39E04D5B}"/>
              </a:ext>
            </a:extLst>
          </p:cNvPr>
          <p:cNvSpPr/>
          <p:nvPr userDrawn="1"/>
        </p:nvSpPr>
        <p:spPr>
          <a:xfrm>
            <a:off x="-9093" y="3717032"/>
            <a:ext cx="5310025" cy="72008"/>
          </a:xfrm>
          <a:prstGeom prst="rect">
            <a:avLst/>
          </a:prstGeom>
          <a:solidFill>
            <a:srgbClr val="475489"/>
          </a:solidFill>
          <a:ln>
            <a:solidFill>
              <a:srgbClr val="47548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rgbClr val="475489"/>
              </a:solidFill>
            </a:endParaRPr>
          </a:p>
        </p:txBody>
      </p:sp>
      <p:sp>
        <p:nvSpPr>
          <p:cNvPr id="8" name="텍스트 개체 틀 6">
            <a:extLst>
              <a:ext uri="{FF2B5EF4-FFF2-40B4-BE49-F238E27FC236}">
                <a16:creationId xmlns:a16="http://schemas.microsoft.com/office/drawing/2014/main" id="{1D1A4836-CBD2-4ACF-9B29-22A18894286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0" y="3789040"/>
            <a:ext cx="5270329" cy="4628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2400" b="1" kern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pPr lvl="0"/>
            <a:r>
              <a:rPr lang="en-US" altLang="ko-KR" dirty="0"/>
              <a:t>[</a:t>
            </a:r>
            <a:r>
              <a:rPr lang="ko-KR" altLang="en-US" dirty="0"/>
              <a:t>문서 제목</a:t>
            </a:r>
            <a:r>
              <a:rPr lang="en-US" altLang="ko-KR" dirty="0"/>
              <a:t>]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027787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빈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슬라이드 번호 개체 틀 3"/>
          <p:cNvSpPr txBox="1">
            <a:spLocks/>
          </p:cNvSpPr>
          <p:nvPr userDrawn="1"/>
        </p:nvSpPr>
        <p:spPr>
          <a:xfrm>
            <a:off x="5511358" y="6574329"/>
            <a:ext cx="1169285" cy="172069"/>
          </a:xfrm>
          <a:prstGeom prst="rect">
            <a:avLst/>
          </a:prstGeom>
        </p:spPr>
        <p:txBody>
          <a:bodyPr lIns="0" tIns="0" rIns="0" bIns="0"/>
          <a:lstStyle>
            <a:defPPr>
              <a:defRPr lang="ko-KR"/>
            </a:defPPr>
            <a:lvl1pPr marL="0" algn="ctr" defTabSz="914400" rtl="0" eaLnBrk="1" latinLnBrk="1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EDD84E-25D4-4983-8AA1-2863C96F08D9}" type="slidenum">
              <a:rPr lang="ko-KR" altLang="en-US" sz="1100" kern="1200" noProof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rPr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ko-KR" altLang="en-US" sz="1100" kern="1200" noProof="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+mj-cs"/>
            </a:endParaRPr>
          </a:p>
        </p:txBody>
      </p:sp>
      <p:sp>
        <p:nvSpPr>
          <p:cNvPr id="31" name="제목 개체 틀 8"/>
          <p:cNvSpPr>
            <a:spLocks noGrp="1"/>
          </p:cNvSpPr>
          <p:nvPr>
            <p:ph type="title" hasCustomPrompt="1"/>
          </p:nvPr>
        </p:nvSpPr>
        <p:spPr>
          <a:xfrm>
            <a:off x="169244" y="144925"/>
            <a:ext cx="6205126" cy="216000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1600" b="1" kern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 dirty="0"/>
              <a:t>페이지 제목을 입력 하세요</a:t>
            </a:r>
          </a:p>
        </p:txBody>
      </p:sp>
      <p:sp>
        <p:nvSpPr>
          <p:cNvPr id="44" name="텍스트 개체 틀 43"/>
          <p:cNvSpPr>
            <a:spLocks noGrp="1"/>
          </p:cNvSpPr>
          <p:nvPr>
            <p:ph type="body" sz="quarter" idx="12" hasCustomPrompt="1"/>
          </p:nvPr>
        </p:nvSpPr>
        <p:spPr>
          <a:xfrm>
            <a:off x="9306604" y="6506189"/>
            <a:ext cx="2641142" cy="216000"/>
          </a:xfrm>
          <a:prstGeom prst="rect">
            <a:avLst/>
          </a:prstGeom>
        </p:spPr>
        <p:txBody>
          <a:bodyPr rIns="0"/>
          <a:lstStyle>
            <a:lvl1pPr marL="0" indent="0" algn="r">
              <a:buNone/>
              <a:defRPr sz="1000"/>
            </a:lvl1pPr>
          </a:lstStyle>
          <a:p>
            <a:pPr lvl="0"/>
            <a:r>
              <a:rPr lang="ko-KR" altLang="en-US" dirty="0"/>
              <a:t>작성자 정보</a:t>
            </a:r>
          </a:p>
        </p:txBody>
      </p:sp>
      <p:cxnSp>
        <p:nvCxnSpPr>
          <p:cNvPr id="5" name="직선 연결선 4"/>
          <p:cNvCxnSpPr/>
          <p:nvPr userDrawn="1"/>
        </p:nvCxnSpPr>
        <p:spPr>
          <a:xfrm>
            <a:off x="158110" y="430505"/>
            <a:ext cx="11895030" cy="0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 userDrawn="1"/>
        </p:nvCxnSpPr>
        <p:spPr>
          <a:xfrm>
            <a:off x="126158" y="6477828"/>
            <a:ext cx="11895030" cy="0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88666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설계 레이아웃 - 모듈구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슬라이드 번호 개체 틀 3"/>
          <p:cNvSpPr txBox="1">
            <a:spLocks/>
          </p:cNvSpPr>
          <p:nvPr userDrawn="1"/>
        </p:nvSpPr>
        <p:spPr>
          <a:xfrm>
            <a:off x="5511358" y="6574329"/>
            <a:ext cx="1169285" cy="172069"/>
          </a:xfrm>
          <a:prstGeom prst="rect">
            <a:avLst/>
          </a:prstGeom>
        </p:spPr>
        <p:txBody>
          <a:bodyPr lIns="0" tIns="0" rIns="0" bIns="0"/>
          <a:lstStyle>
            <a:defPPr>
              <a:defRPr lang="ko-KR"/>
            </a:defPPr>
            <a:lvl1pPr marL="0" algn="ctr" defTabSz="914400" rtl="0" eaLnBrk="1" latinLnBrk="1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EDD84E-25D4-4983-8AA1-2863C96F08D9}" type="slidenum">
              <a:rPr lang="ko-KR" altLang="en-US" sz="1100" kern="1200" noProof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rPr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ko-KR" altLang="en-US" sz="1100" kern="1200" noProof="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+mj-cs"/>
            </a:endParaRPr>
          </a:p>
        </p:txBody>
      </p:sp>
      <p:sp>
        <p:nvSpPr>
          <p:cNvPr id="21" name="직사각형 20"/>
          <p:cNvSpPr/>
          <p:nvPr userDrawn="1"/>
        </p:nvSpPr>
        <p:spPr>
          <a:xfrm>
            <a:off x="246735" y="436595"/>
            <a:ext cx="11698530" cy="6038533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800" dirty="0"/>
          </a:p>
        </p:txBody>
      </p:sp>
      <p:sp>
        <p:nvSpPr>
          <p:cNvPr id="26" name="TextBox 25"/>
          <p:cNvSpPr txBox="1"/>
          <p:nvPr userDrawn="1"/>
        </p:nvSpPr>
        <p:spPr>
          <a:xfrm>
            <a:off x="126158" y="168895"/>
            <a:ext cx="511679" cy="2616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Title:</a:t>
            </a:r>
            <a:endParaRPr lang="ko-KR" altLang="en-US" sz="11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7" name="TextBox 26"/>
          <p:cNvSpPr txBox="1"/>
          <p:nvPr userDrawn="1"/>
        </p:nvSpPr>
        <p:spPr>
          <a:xfrm>
            <a:off x="7248129" y="168895"/>
            <a:ext cx="736099" cy="2616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Module:</a:t>
            </a:r>
            <a:endParaRPr lang="ko-KR" altLang="en-US" sz="11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8" name="TextBox 27"/>
          <p:cNvSpPr txBox="1"/>
          <p:nvPr userDrawn="1"/>
        </p:nvSpPr>
        <p:spPr>
          <a:xfrm>
            <a:off x="10556404" y="168895"/>
            <a:ext cx="535724" cy="2616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Date:</a:t>
            </a:r>
            <a:endParaRPr lang="ko-KR" altLang="en-US" sz="11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29" name="직선 연결선 28"/>
          <p:cNvCxnSpPr/>
          <p:nvPr userDrawn="1"/>
        </p:nvCxnSpPr>
        <p:spPr>
          <a:xfrm flipH="1" flipV="1">
            <a:off x="7336754" y="381546"/>
            <a:ext cx="4600447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 userDrawn="1"/>
        </p:nvCxnSpPr>
        <p:spPr>
          <a:xfrm flipH="1" flipV="1">
            <a:off x="246739" y="381546"/>
            <a:ext cx="6735514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제목 개체 틀 8"/>
          <p:cNvSpPr>
            <a:spLocks noGrp="1"/>
          </p:cNvSpPr>
          <p:nvPr>
            <p:ph type="title" hasCustomPrompt="1"/>
          </p:nvPr>
        </p:nvSpPr>
        <p:spPr>
          <a:xfrm>
            <a:off x="688499" y="189161"/>
            <a:ext cx="6205126" cy="216000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1100" kern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pPr lvl="0"/>
            <a:r>
              <a:rPr lang="ko-KR" altLang="en-US" dirty="0"/>
              <a:t>제목을 입력 하세요</a:t>
            </a:r>
          </a:p>
        </p:txBody>
      </p:sp>
      <p:sp>
        <p:nvSpPr>
          <p:cNvPr id="33" name="텍스트 개체 틀 32"/>
          <p:cNvSpPr>
            <a:spLocks noGrp="1"/>
          </p:cNvSpPr>
          <p:nvPr>
            <p:ph type="body" sz="quarter" idx="10" hasCustomPrompt="1"/>
          </p:nvPr>
        </p:nvSpPr>
        <p:spPr>
          <a:xfrm>
            <a:off x="8055807" y="189162"/>
            <a:ext cx="2560080" cy="216371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lang="ko-KR" altLang="en-US" sz="1100" kern="12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ko-KR" altLang="en-US" dirty="0"/>
              <a:t>모듈 이름을 입력 하세요</a:t>
            </a:r>
          </a:p>
        </p:txBody>
      </p:sp>
      <p:sp>
        <p:nvSpPr>
          <p:cNvPr id="42" name="텍스트 개체 틀 41"/>
          <p:cNvSpPr>
            <a:spLocks noGrp="1"/>
          </p:cNvSpPr>
          <p:nvPr>
            <p:ph type="body" sz="quarter" idx="11" hasCustomPrompt="1"/>
          </p:nvPr>
        </p:nvSpPr>
        <p:spPr>
          <a:xfrm>
            <a:off x="11107446" y="189161"/>
            <a:ext cx="1019257" cy="216024"/>
          </a:xfrm>
          <a:prstGeom prst="rect">
            <a:avLst/>
          </a:prstGeom>
        </p:spPr>
        <p:txBody>
          <a:bodyPr lIns="0" rIns="0"/>
          <a:lstStyle>
            <a:lvl1pPr marL="0" indent="0">
              <a:buNone/>
              <a:defRPr lang="ko-KR" altLang="en-US" sz="1100" kern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pPr lvl="0"/>
            <a:r>
              <a:rPr lang="en-US" altLang="ko-KR" dirty="0"/>
              <a:t>yyyy.MM.dd</a:t>
            </a:r>
            <a:endParaRPr lang="ko-KR" altLang="en-US" dirty="0"/>
          </a:p>
        </p:txBody>
      </p:sp>
      <p:sp>
        <p:nvSpPr>
          <p:cNvPr id="44" name="텍스트 개체 틀 43"/>
          <p:cNvSpPr>
            <a:spLocks noGrp="1"/>
          </p:cNvSpPr>
          <p:nvPr>
            <p:ph type="body" sz="quarter" idx="12" hasCustomPrompt="1"/>
          </p:nvPr>
        </p:nvSpPr>
        <p:spPr>
          <a:xfrm>
            <a:off x="9306604" y="6506189"/>
            <a:ext cx="2641142" cy="216000"/>
          </a:xfrm>
          <a:prstGeom prst="rect">
            <a:avLst/>
          </a:prstGeom>
        </p:spPr>
        <p:txBody>
          <a:bodyPr rIns="0"/>
          <a:lstStyle>
            <a:lvl1pPr marL="0" indent="0" algn="r">
              <a:buNone/>
              <a:defRPr lang="ko-KR" altLang="en-US" sz="1100" kern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pPr lvl="0"/>
            <a:r>
              <a:rPr lang="ko-KR" altLang="en-US" dirty="0"/>
              <a:t>작성자 정보</a:t>
            </a:r>
          </a:p>
        </p:txBody>
      </p:sp>
    </p:spTree>
    <p:extLst>
      <p:ext uri="{BB962C8B-B14F-4D97-AF65-F5344CB8AC3E}">
        <p14:creationId xmlns:p14="http://schemas.microsoft.com/office/powerpoint/2010/main" val="10572414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설계 레이아웃 - 모듈구분,3:1분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 userDrawn="1"/>
        </p:nvSpPr>
        <p:spPr>
          <a:xfrm>
            <a:off x="246735" y="436593"/>
            <a:ext cx="11698530" cy="60480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800" dirty="0"/>
          </a:p>
        </p:txBody>
      </p:sp>
      <p:sp>
        <p:nvSpPr>
          <p:cNvPr id="26" name="TextBox 25"/>
          <p:cNvSpPr txBox="1"/>
          <p:nvPr userDrawn="1"/>
        </p:nvSpPr>
        <p:spPr>
          <a:xfrm>
            <a:off x="126158" y="168895"/>
            <a:ext cx="511679" cy="2616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Title:</a:t>
            </a:r>
            <a:endParaRPr lang="ko-KR" altLang="en-US" sz="11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7" name="TextBox 26"/>
          <p:cNvSpPr txBox="1"/>
          <p:nvPr userDrawn="1"/>
        </p:nvSpPr>
        <p:spPr>
          <a:xfrm>
            <a:off x="7248129" y="168895"/>
            <a:ext cx="736099" cy="2616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Module:</a:t>
            </a:r>
            <a:endParaRPr lang="ko-KR" altLang="en-US" sz="11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8" name="TextBox 27"/>
          <p:cNvSpPr txBox="1"/>
          <p:nvPr userDrawn="1"/>
        </p:nvSpPr>
        <p:spPr>
          <a:xfrm>
            <a:off x="10556404" y="168895"/>
            <a:ext cx="535724" cy="2616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Date:</a:t>
            </a:r>
            <a:endParaRPr lang="ko-KR" altLang="en-US" sz="11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29" name="직선 연결선 28"/>
          <p:cNvCxnSpPr/>
          <p:nvPr userDrawn="1"/>
        </p:nvCxnSpPr>
        <p:spPr>
          <a:xfrm flipH="1" flipV="1">
            <a:off x="7336754" y="381546"/>
            <a:ext cx="4600447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 userDrawn="1"/>
        </p:nvCxnSpPr>
        <p:spPr>
          <a:xfrm flipH="1" flipV="1">
            <a:off x="246739" y="381546"/>
            <a:ext cx="6735514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제목 개체 틀 8"/>
          <p:cNvSpPr>
            <a:spLocks noGrp="1"/>
          </p:cNvSpPr>
          <p:nvPr>
            <p:ph type="title" hasCustomPrompt="1"/>
          </p:nvPr>
        </p:nvSpPr>
        <p:spPr>
          <a:xfrm>
            <a:off x="637837" y="189161"/>
            <a:ext cx="6205126" cy="216000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1100" kern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 dirty="0"/>
              <a:t>제목을 입력 하세요</a:t>
            </a:r>
          </a:p>
        </p:txBody>
      </p:sp>
      <p:sp>
        <p:nvSpPr>
          <p:cNvPr id="33" name="텍스트 개체 틀 32"/>
          <p:cNvSpPr>
            <a:spLocks noGrp="1"/>
          </p:cNvSpPr>
          <p:nvPr>
            <p:ph type="body" sz="quarter" idx="10" hasCustomPrompt="1"/>
          </p:nvPr>
        </p:nvSpPr>
        <p:spPr>
          <a:xfrm>
            <a:off x="8055807" y="189162"/>
            <a:ext cx="2008095" cy="216371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lang="ko-KR" altLang="en-US" sz="1100" kern="12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ko-KR" altLang="en-US" dirty="0"/>
              <a:t>모듈 이름을 입력 하세요</a:t>
            </a:r>
          </a:p>
        </p:txBody>
      </p:sp>
      <p:sp>
        <p:nvSpPr>
          <p:cNvPr id="42" name="텍스트 개체 틀 41"/>
          <p:cNvSpPr>
            <a:spLocks noGrp="1"/>
          </p:cNvSpPr>
          <p:nvPr>
            <p:ph type="body" sz="quarter" idx="11" hasCustomPrompt="1"/>
          </p:nvPr>
        </p:nvSpPr>
        <p:spPr>
          <a:xfrm>
            <a:off x="11107446" y="189161"/>
            <a:ext cx="1019257" cy="216024"/>
          </a:xfrm>
          <a:prstGeom prst="rect">
            <a:avLst/>
          </a:prstGeom>
        </p:spPr>
        <p:txBody>
          <a:bodyPr lIns="0" rIns="0"/>
          <a:lstStyle>
            <a:lvl1pPr marL="0" indent="0">
              <a:buNone/>
              <a:defRPr lang="ko-KR" altLang="en-US" sz="1100" kern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pPr lvl="0"/>
            <a:r>
              <a:rPr lang="en-US" altLang="ko-KR" dirty="0"/>
              <a:t>yyyy.MM.dd</a:t>
            </a:r>
            <a:endParaRPr lang="ko-KR" altLang="en-US" dirty="0"/>
          </a:p>
        </p:txBody>
      </p:sp>
      <p:sp>
        <p:nvSpPr>
          <p:cNvPr id="44" name="텍스트 개체 틀 43"/>
          <p:cNvSpPr>
            <a:spLocks noGrp="1"/>
          </p:cNvSpPr>
          <p:nvPr>
            <p:ph type="body" sz="quarter" idx="12" hasCustomPrompt="1"/>
          </p:nvPr>
        </p:nvSpPr>
        <p:spPr>
          <a:xfrm>
            <a:off x="9306604" y="6506189"/>
            <a:ext cx="2641142" cy="216000"/>
          </a:xfrm>
          <a:prstGeom prst="rect">
            <a:avLst/>
          </a:prstGeom>
        </p:spPr>
        <p:txBody>
          <a:bodyPr rIns="0"/>
          <a:lstStyle>
            <a:lvl1pPr marL="0" indent="0" algn="r">
              <a:buNone/>
              <a:defRPr lang="ko-KR" altLang="en-US" sz="1100" kern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pPr lvl="0"/>
            <a:r>
              <a:rPr lang="ko-KR" altLang="en-US" dirty="0"/>
              <a:t>작성자 정보</a:t>
            </a:r>
          </a:p>
        </p:txBody>
      </p:sp>
      <p:sp>
        <p:nvSpPr>
          <p:cNvPr id="16" name="직사각형 15"/>
          <p:cNvSpPr/>
          <p:nvPr userDrawn="1"/>
        </p:nvSpPr>
        <p:spPr>
          <a:xfrm>
            <a:off x="9292933" y="437826"/>
            <a:ext cx="2658462" cy="60480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800" dirty="0"/>
          </a:p>
        </p:txBody>
      </p:sp>
      <p:sp>
        <p:nvSpPr>
          <p:cNvPr id="17" name="슬라이드 번호 개체 틀 3"/>
          <p:cNvSpPr txBox="1">
            <a:spLocks/>
          </p:cNvSpPr>
          <p:nvPr userDrawn="1"/>
        </p:nvSpPr>
        <p:spPr>
          <a:xfrm>
            <a:off x="5511358" y="6574329"/>
            <a:ext cx="1169285" cy="172069"/>
          </a:xfrm>
          <a:prstGeom prst="rect">
            <a:avLst/>
          </a:prstGeom>
        </p:spPr>
        <p:txBody>
          <a:bodyPr lIns="0" tIns="0" rIns="0" bIns="0"/>
          <a:lstStyle>
            <a:defPPr>
              <a:defRPr lang="ko-KR"/>
            </a:defPPr>
            <a:lvl1pPr marL="0" algn="ctr" defTabSz="914400" rtl="0" eaLnBrk="1" latinLnBrk="1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EDD84E-25D4-4983-8AA1-2863C96F08D9}" type="slidenum">
              <a:rPr lang="ko-KR" altLang="en-US" sz="1100" kern="1200" noProof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rPr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ko-KR" altLang="en-US" sz="1100" kern="1200" noProof="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0730730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설계 레이아웃 - 백로그구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 userDrawn="1"/>
        </p:nvSpPr>
        <p:spPr>
          <a:xfrm>
            <a:off x="246735" y="436595"/>
            <a:ext cx="11698530" cy="6038533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6" name="TextBox 25"/>
          <p:cNvSpPr txBox="1"/>
          <p:nvPr userDrawn="1"/>
        </p:nvSpPr>
        <p:spPr>
          <a:xfrm>
            <a:off x="126158" y="168895"/>
            <a:ext cx="511679" cy="2616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Title:</a:t>
            </a:r>
            <a:endParaRPr lang="ko-KR" altLang="en-US" sz="1100" b="1" dirty="0">
              <a:solidFill>
                <a:schemeClr val="tx1">
                  <a:lumMod val="65000"/>
                  <a:lumOff val="3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8" name="TextBox 27"/>
          <p:cNvSpPr txBox="1"/>
          <p:nvPr userDrawn="1"/>
        </p:nvSpPr>
        <p:spPr>
          <a:xfrm>
            <a:off x="10556404" y="168895"/>
            <a:ext cx="535724" cy="2616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Date:</a:t>
            </a:r>
            <a:endParaRPr lang="ko-KR" altLang="en-US" sz="1100" b="1" dirty="0">
              <a:solidFill>
                <a:schemeClr val="tx1">
                  <a:lumMod val="65000"/>
                  <a:lumOff val="3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29" name="직선 연결선 28"/>
          <p:cNvCxnSpPr/>
          <p:nvPr userDrawn="1"/>
        </p:nvCxnSpPr>
        <p:spPr>
          <a:xfrm flipH="1" flipV="1">
            <a:off x="7336754" y="381546"/>
            <a:ext cx="4600447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 userDrawn="1"/>
        </p:nvCxnSpPr>
        <p:spPr>
          <a:xfrm flipH="1" flipV="1">
            <a:off x="246739" y="381546"/>
            <a:ext cx="6735514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제목 개체 틀 8"/>
          <p:cNvSpPr>
            <a:spLocks noGrp="1"/>
          </p:cNvSpPr>
          <p:nvPr>
            <p:ph type="title" hasCustomPrompt="1"/>
          </p:nvPr>
        </p:nvSpPr>
        <p:spPr>
          <a:xfrm>
            <a:off x="688499" y="189161"/>
            <a:ext cx="6205126" cy="216000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1100" kern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 dirty="0"/>
              <a:t>제목을 입력 하세요</a:t>
            </a:r>
          </a:p>
        </p:txBody>
      </p:sp>
      <p:sp>
        <p:nvSpPr>
          <p:cNvPr id="42" name="텍스트 개체 틀 41"/>
          <p:cNvSpPr>
            <a:spLocks noGrp="1"/>
          </p:cNvSpPr>
          <p:nvPr>
            <p:ph type="body" sz="quarter" idx="11" hasCustomPrompt="1"/>
          </p:nvPr>
        </p:nvSpPr>
        <p:spPr>
          <a:xfrm>
            <a:off x="11107446" y="189161"/>
            <a:ext cx="1019257" cy="216024"/>
          </a:xfrm>
          <a:prstGeom prst="rect">
            <a:avLst/>
          </a:prstGeom>
        </p:spPr>
        <p:txBody>
          <a:bodyPr lIns="0" rIns="0"/>
          <a:lstStyle>
            <a:lvl1pPr marL="0" indent="0">
              <a:buNone/>
              <a:defRPr lang="ko-KR" altLang="en-US" sz="1100" kern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pPr lvl="0"/>
            <a:r>
              <a:rPr lang="en-US" altLang="ko-KR" dirty="0"/>
              <a:t>yyyy.MM.dd</a:t>
            </a:r>
            <a:endParaRPr lang="ko-KR" altLang="en-US" dirty="0"/>
          </a:p>
        </p:txBody>
      </p:sp>
      <p:sp>
        <p:nvSpPr>
          <p:cNvPr id="44" name="텍스트 개체 틀 43"/>
          <p:cNvSpPr>
            <a:spLocks noGrp="1"/>
          </p:cNvSpPr>
          <p:nvPr>
            <p:ph type="body" sz="quarter" idx="12" hasCustomPrompt="1"/>
          </p:nvPr>
        </p:nvSpPr>
        <p:spPr>
          <a:xfrm>
            <a:off x="9306604" y="6506189"/>
            <a:ext cx="2641142" cy="216000"/>
          </a:xfrm>
          <a:prstGeom prst="rect">
            <a:avLst/>
          </a:prstGeom>
        </p:spPr>
        <p:txBody>
          <a:bodyPr rIns="0"/>
          <a:lstStyle>
            <a:lvl1pPr marL="0" indent="0" algn="r">
              <a:buNone/>
              <a:defRPr lang="ko-KR" altLang="en-US" sz="1100" kern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pPr lvl="0"/>
            <a:r>
              <a:rPr lang="ko-KR" altLang="en-US" dirty="0"/>
              <a:t>작성자 정보</a:t>
            </a:r>
          </a:p>
        </p:txBody>
      </p:sp>
      <p:sp>
        <p:nvSpPr>
          <p:cNvPr id="17" name="슬라이드 번호 개체 틀 3"/>
          <p:cNvSpPr txBox="1">
            <a:spLocks/>
          </p:cNvSpPr>
          <p:nvPr userDrawn="1"/>
        </p:nvSpPr>
        <p:spPr>
          <a:xfrm>
            <a:off x="5511358" y="6574329"/>
            <a:ext cx="1169285" cy="172069"/>
          </a:xfrm>
          <a:prstGeom prst="rect">
            <a:avLst/>
          </a:prstGeom>
        </p:spPr>
        <p:txBody>
          <a:bodyPr lIns="0" tIns="0" rIns="0" bIns="0"/>
          <a:lstStyle>
            <a:defPPr>
              <a:defRPr lang="ko-KR"/>
            </a:defPPr>
            <a:lvl1pPr marL="0" algn="ctr" defTabSz="914400" rtl="0" eaLnBrk="1" latinLnBrk="1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EDD84E-25D4-4983-8AA1-2863C96F08D9}" type="slidenum">
              <a:rPr lang="ko-KR" altLang="en-US" sz="1100" kern="1200" noProof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rPr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ko-KR" altLang="en-US" sz="1100" kern="1200" noProof="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2215570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설계 레이아웃 - 백로그구분,3:1분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 userDrawn="1"/>
        </p:nvSpPr>
        <p:spPr>
          <a:xfrm>
            <a:off x="246735" y="436593"/>
            <a:ext cx="11698530" cy="6048000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  <a:buNone/>
            </a:pPr>
            <a:endParaRPr lang="ko-KR" altLang="en-US" sz="11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6" name="TextBox 25"/>
          <p:cNvSpPr txBox="1"/>
          <p:nvPr userDrawn="1"/>
        </p:nvSpPr>
        <p:spPr>
          <a:xfrm>
            <a:off x="126158" y="168895"/>
            <a:ext cx="511679" cy="2616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Title:</a:t>
            </a:r>
            <a:endParaRPr lang="ko-KR" altLang="en-US" sz="11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8" name="TextBox 27"/>
          <p:cNvSpPr txBox="1"/>
          <p:nvPr userDrawn="1"/>
        </p:nvSpPr>
        <p:spPr>
          <a:xfrm>
            <a:off x="10556404" y="168895"/>
            <a:ext cx="535724" cy="2616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Date:</a:t>
            </a:r>
            <a:endParaRPr lang="ko-KR" altLang="en-US" sz="11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29" name="직선 연결선 28"/>
          <p:cNvCxnSpPr/>
          <p:nvPr userDrawn="1"/>
        </p:nvCxnSpPr>
        <p:spPr>
          <a:xfrm flipH="1" flipV="1">
            <a:off x="7336754" y="381546"/>
            <a:ext cx="4600447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 userDrawn="1"/>
        </p:nvCxnSpPr>
        <p:spPr>
          <a:xfrm flipH="1" flipV="1">
            <a:off x="246739" y="381546"/>
            <a:ext cx="6735514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제목 개체 틀 8"/>
          <p:cNvSpPr>
            <a:spLocks noGrp="1"/>
          </p:cNvSpPr>
          <p:nvPr>
            <p:ph type="title" hasCustomPrompt="1"/>
          </p:nvPr>
        </p:nvSpPr>
        <p:spPr>
          <a:xfrm>
            <a:off x="688499" y="189161"/>
            <a:ext cx="6205126" cy="216000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1100" kern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 dirty="0"/>
              <a:t>제목을 입력 하세요</a:t>
            </a:r>
          </a:p>
        </p:txBody>
      </p:sp>
      <p:sp>
        <p:nvSpPr>
          <p:cNvPr id="42" name="텍스트 개체 틀 41"/>
          <p:cNvSpPr>
            <a:spLocks noGrp="1"/>
          </p:cNvSpPr>
          <p:nvPr>
            <p:ph type="body" sz="quarter" idx="11" hasCustomPrompt="1"/>
          </p:nvPr>
        </p:nvSpPr>
        <p:spPr>
          <a:xfrm>
            <a:off x="11107446" y="189161"/>
            <a:ext cx="1019257" cy="216024"/>
          </a:xfrm>
          <a:prstGeom prst="rect">
            <a:avLst/>
          </a:prstGeom>
        </p:spPr>
        <p:txBody>
          <a:bodyPr lIns="0" rIns="0"/>
          <a:lstStyle>
            <a:lvl1pPr marL="0" indent="0">
              <a:buNone/>
              <a:defRPr lang="ko-KR" altLang="en-US" sz="1100" kern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pPr lvl="0"/>
            <a:r>
              <a:rPr lang="en-US" altLang="ko-KR" dirty="0"/>
              <a:t>yyyy.MM.dd</a:t>
            </a:r>
            <a:endParaRPr lang="ko-KR" altLang="en-US" dirty="0"/>
          </a:p>
        </p:txBody>
      </p:sp>
      <p:sp>
        <p:nvSpPr>
          <p:cNvPr id="44" name="텍스트 개체 틀 43"/>
          <p:cNvSpPr>
            <a:spLocks noGrp="1"/>
          </p:cNvSpPr>
          <p:nvPr>
            <p:ph type="body" sz="quarter" idx="12" hasCustomPrompt="1"/>
          </p:nvPr>
        </p:nvSpPr>
        <p:spPr>
          <a:xfrm>
            <a:off x="9306604" y="6506189"/>
            <a:ext cx="2641142" cy="216000"/>
          </a:xfrm>
          <a:prstGeom prst="rect">
            <a:avLst/>
          </a:prstGeom>
        </p:spPr>
        <p:txBody>
          <a:bodyPr rIns="0"/>
          <a:lstStyle>
            <a:lvl1pPr marL="0" indent="0" algn="r">
              <a:buNone/>
              <a:defRPr lang="ko-KR" altLang="en-US" sz="1100" kern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pPr lvl="0"/>
            <a:r>
              <a:rPr lang="ko-KR" altLang="en-US" dirty="0"/>
              <a:t>작성자 정보</a:t>
            </a:r>
          </a:p>
        </p:txBody>
      </p:sp>
      <p:sp>
        <p:nvSpPr>
          <p:cNvPr id="16" name="직사각형 15"/>
          <p:cNvSpPr/>
          <p:nvPr userDrawn="1"/>
        </p:nvSpPr>
        <p:spPr>
          <a:xfrm>
            <a:off x="9292933" y="437826"/>
            <a:ext cx="2658462" cy="60480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800" dirty="0"/>
          </a:p>
        </p:txBody>
      </p:sp>
      <p:sp>
        <p:nvSpPr>
          <p:cNvPr id="18" name="슬라이드 번호 개체 틀 3"/>
          <p:cNvSpPr txBox="1">
            <a:spLocks/>
          </p:cNvSpPr>
          <p:nvPr userDrawn="1"/>
        </p:nvSpPr>
        <p:spPr>
          <a:xfrm>
            <a:off x="5511358" y="6574329"/>
            <a:ext cx="1169285" cy="172069"/>
          </a:xfrm>
          <a:prstGeom prst="rect">
            <a:avLst/>
          </a:prstGeom>
        </p:spPr>
        <p:txBody>
          <a:bodyPr lIns="0" tIns="0" rIns="0" bIns="0"/>
          <a:lstStyle>
            <a:defPPr>
              <a:defRPr lang="ko-KR"/>
            </a:defPPr>
            <a:lvl1pPr marL="0" algn="ctr" defTabSz="914400" rtl="0" eaLnBrk="1" latinLnBrk="1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EDD84E-25D4-4983-8AA1-2863C96F08D9}" type="slidenum">
              <a:rPr lang="ko-KR" altLang="en-US" sz="1100" kern="1200" noProof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rPr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ko-KR" altLang="en-US" sz="1100" kern="1200" noProof="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7741713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503361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3" r:id="rId3"/>
    <p:sldLayoutId id="2147483654" r:id="rId4"/>
    <p:sldLayoutId id="2147483655" r:id="rId5"/>
    <p:sldLayoutId id="2147483656" r:id="rId6"/>
    <p:sldLayoutId id="2147483657" r:id="rId7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1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5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5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5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287920FC-50B8-4DD6-9EB4-DD137A772B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r>
              <a:rPr lang="ko-KR" altLang="en-US" sz="2800" dirty="0"/>
              <a:t>화면 설계서</a:t>
            </a:r>
          </a:p>
        </p:txBody>
      </p:sp>
      <p:sp>
        <p:nvSpPr>
          <p:cNvPr id="5" name="텍스트 개체 틀 2">
            <a:extLst>
              <a:ext uri="{FF2B5EF4-FFF2-40B4-BE49-F238E27FC236}">
                <a16:creationId xmlns:a16="http://schemas.microsoft.com/office/drawing/2014/main" id="{C12E1B53-D0AB-4D57-9ADE-03C305082F80}"/>
              </a:ext>
            </a:extLst>
          </p:cNvPr>
          <p:cNvSpPr txBox="1">
            <a:spLocks/>
          </p:cNvSpPr>
          <p:nvPr/>
        </p:nvSpPr>
        <p:spPr>
          <a:xfrm>
            <a:off x="2461847" y="4437064"/>
            <a:ext cx="5849052" cy="36008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800" dirty="0">
                <a:solidFill>
                  <a:srgbClr val="47548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TEAM4 </a:t>
            </a:r>
            <a:endParaRPr lang="ko-KR" altLang="en-US" sz="1800" dirty="0">
              <a:solidFill>
                <a:srgbClr val="47548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텍스트 개체 틀 3">
            <a:extLst>
              <a:ext uri="{FF2B5EF4-FFF2-40B4-BE49-F238E27FC236}">
                <a16:creationId xmlns:a16="http://schemas.microsoft.com/office/drawing/2014/main" id="{6ABBEAAA-9507-47B5-86E9-5682E73ECE6E}"/>
              </a:ext>
            </a:extLst>
          </p:cNvPr>
          <p:cNvSpPr txBox="1">
            <a:spLocks/>
          </p:cNvSpPr>
          <p:nvPr/>
        </p:nvSpPr>
        <p:spPr>
          <a:xfrm>
            <a:off x="3256649" y="4797153"/>
            <a:ext cx="1097238" cy="161524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800" dirty="0">
                <a:solidFill>
                  <a:srgbClr val="47548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신소연</a:t>
            </a:r>
            <a:endParaRPr lang="en-US" altLang="ko-KR" sz="1800" dirty="0">
              <a:solidFill>
                <a:srgbClr val="47548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>
              <a:buNone/>
            </a:pPr>
            <a:r>
              <a:rPr lang="ko-KR" altLang="en-US" sz="1800" dirty="0">
                <a:solidFill>
                  <a:srgbClr val="47548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김상영</a:t>
            </a:r>
            <a:endParaRPr lang="en-US" altLang="ko-KR" sz="1800" dirty="0">
              <a:solidFill>
                <a:srgbClr val="47548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>
              <a:buNone/>
            </a:pPr>
            <a:r>
              <a:rPr lang="ko-KR" altLang="en-US" sz="1800" dirty="0" err="1">
                <a:solidFill>
                  <a:srgbClr val="47548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오휘석</a:t>
            </a:r>
            <a:endParaRPr lang="en-US" altLang="ko-KR" sz="1800" dirty="0">
              <a:solidFill>
                <a:srgbClr val="47548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>
              <a:buNone/>
            </a:pPr>
            <a:r>
              <a:rPr lang="ko-KR" altLang="en-US" sz="1800" dirty="0" err="1">
                <a:solidFill>
                  <a:srgbClr val="47548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박상인</a:t>
            </a:r>
            <a:endParaRPr lang="ko-KR" altLang="en-US" sz="1800" dirty="0">
              <a:solidFill>
                <a:srgbClr val="47548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592980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시스템관리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로그인이력정보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2C2BE4C0-66ED-4D6A-8565-4C8D7BE1D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627" y="1476022"/>
            <a:ext cx="3376462" cy="233851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4449D96-80DE-412A-BDA2-6394791A8B71}"/>
              </a:ext>
            </a:extLst>
          </p:cNvPr>
          <p:cNvSpPr/>
          <p:nvPr/>
        </p:nvSpPr>
        <p:spPr>
          <a:xfrm>
            <a:off x="1666975" y="3171913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DB38A3-C599-484D-A639-2B0C04F95318}"/>
              </a:ext>
            </a:extLst>
          </p:cNvPr>
          <p:cNvSpPr txBox="1"/>
          <p:nvPr/>
        </p:nvSpPr>
        <p:spPr>
          <a:xfrm>
            <a:off x="1594792" y="28648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6195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① </a:t>
            </a:r>
            <a:r>
              <a:rPr lang="ko-KR" altLang="en-US" sz="900" dirty="0" err="1"/>
              <a:t>로그인이력조회</a:t>
            </a:r>
            <a:endParaRPr lang="en-US" altLang="ko-KR" sz="900" dirty="0"/>
          </a:p>
          <a:p>
            <a:pPr marL="108000" indent="-10764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로그인이력과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화면사용이력을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조회합니다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.</a:t>
            </a:r>
            <a:endParaRPr lang="en-US" altLang="ko-KR" sz="900" spc="-1" dirty="0">
              <a:latin typeface="굴림"/>
            </a:endParaRP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E46FDC5-6300-4386-AA3F-B5CD435E3D96}"/>
              </a:ext>
            </a:extLst>
          </p:cNvPr>
          <p:cNvSpPr/>
          <p:nvPr/>
        </p:nvSpPr>
        <p:spPr>
          <a:xfrm>
            <a:off x="3737718" y="3507550"/>
            <a:ext cx="655404" cy="2466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008BEA-2B8F-4B1C-869F-2EF0DA2A112D}"/>
              </a:ext>
            </a:extLst>
          </p:cNvPr>
          <p:cNvSpPr txBox="1"/>
          <p:nvPr/>
        </p:nvSpPr>
        <p:spPr>
          <a:xfrm>
            <a:off x="3437006" y="34376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404EA4-F2A3-4EB1-AFF0-EF64796827FC}"/>
              </a:ext>
            </a:extLst>
          </p:cNvPr>
          <p:cNvSpPr txBox="1"/>
          <p:nvPr/>
        </p:nvSpPr>
        <p:spPr>
          <a:xfrm>
            <a:off x="3165440" y="286342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A813956-9324-478C-8F2E-0A5201B923D4}"/>
              </a:ext>
            </a:extLst>
          </p:cNvPr>
          <p:cNvSpPr/>
          <p:nvPr/>
        </p:nvSpPr>
        <p:spPr>
          <a:xfrm>
            <a:off x="3167976" y="3162465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 descr="스크린샷이(가) 표시된 사진&#10;&#10;자동 생성된 설명">
            <a:extLst>
              <a:ext uri="{FF2B5EF4-FFF2-40B4-BE49-F238E27FC236}">
                <a16:creationId xmlns:a16="http://schemas.microsoft.com/office/drawing/2014/main" id="{8F1011E9-4E0F-4659-B490-29AF0A5575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800" y="888448"/>
            <a:ext cx="8542051" cy="5152684"/>
          </a:xfrm>
          <a:prstGeom prst="rect">
            <a:avLst/>
          </a:prstGeom>
        </p:spPr>
      </p:pic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83111D08-3208-4E65-BE39-CF0CE5C7C3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375" y="889076"/>
            <a:ext cx="8542051" cy="5152684"/>
          </a:xfrm>
          <a:prstGeom prst="rect">
            <a:avLst/>
          </a:prstGeom>
        </p:spPr>
      </p:pic>
      <p:pic>
        <p:nvPicPr>
          <p:cNvPr id="8" name="그림 7" descr="스크린샷이(가) 표시된 사진&#10;&#10;자동 생성된 설명">
            <a:extLst>
              <a:ext uri="{FF2B5EF4-FFF2-40B4-BE49-F238E27FC236}">
                <a16:creationId xmlns:a16="http://schemas.microsoft.com/office/drawing/2014/main" id="{8088F7C0-9BE6-4755-B881-1A310D60F3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375" y="894937"/>
            <a:ext cx="8551476" cy="5158369"/>
          </a:xfrm>
          <a:prstGeom prst="rect">
            <a:avLst/>
          </a:prstGeom>
        </p:spPr>
      </p:pic>
      <p:sp>
        <p:nvSpPr>
          <p:cNvPr id="21" name="Text Box 2">
            <a:extLst>
              <a:ext uri="{FF2B5EF4-FFF2-40B4-BE49-F238E27FC236}">
                <a16:creationId xmlns:a16="http://schemas.microsoft.com/office/drawing/2014/main" id="{D3093624-4CD9-4120-A4E0-6F7C3FD4D0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04592" y="2076415"/>
            <a:ext cx="5975350" cy="287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GRID :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화면 코드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화면 명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화면 경로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en-US" altLang="ko-KR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ContentDLL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/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사용여부</a:t>
            </a:r>
          </a:p>
        </p:txBody>
      </p:sp>
    </p:spTree>
    <p:extLst>
      <p:ext uri="{BB962C8B-B14F-4D97-AF65-F5344CB8AC3E}">
        <p14:creationId xmlns:p14="http://schemas.microsoft.com/office/powerpoint/2010/main" val="20060768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시스템관리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spc="-1" dirty="0">
                <a:solidFill>
                  <a:srgbClr val="000000"/>
                </a:solidFill>
                <a:latin typeface="맑은 고딕"/>
                <a:ea typeface="맑은 고딕"/>
              </a:rPr>
              <a:t>IP Address </a:t>
            </a:r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관리</a:t>
            </a:r>
            <a:endParaRPr lang="en-US" altLang="ko-KR" spc="-1" dirty="0">
              <a:latin typeface="굴림"/>
            </a:endParaRPr>
          </a:p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2C2BE4C0-66ED-4D6A-8565-4C8D7BE1D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627" y="1476022"/>
            <a:ext cx="3376462" cy="233851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4449D96-80DE-412A-BDA2-6394791A8B71}"/>
              </a:ext>
            </a:extLst>
          </p:cNvPr>
          <p:cNvSpPr/>
          <p:nvPr/>
        </p:nvSpPr>
        <p:spPr>
          <a:xfrm>
            <a:off x="1666975" y="3171913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DB38A3-C599-484D-A639-2B0C04F95318}"/>
              </a:ext>
            </a:extLst>
          </p:cNvPr>
          <p:cNvSpPr txBox="1"/>
          <p:nvPr/>
        </p:nvSpPr>
        <p:spPr>
          <a:xfrm>
            <a:off x="1594792" y="28648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11042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① </a:t>
            </a:r>
            <a:r>
              <a:rPr lang="ko-KR" altLang="en-US" sz="900" dirty="0"/>
              <a:t> </a:t>
            </a:r>
            <a:r>
              <a:rPr lang="en-US" altLang="ko-KR" sz="900" dirty="0"/>
              <a:t>IP</a:t>
            </a:r>
            <a:r>
              <a:rPr lang="ko-KR" altLang="en-US" sz="900" dirty="0"/>
              <a:t>관리</a:t>
            </a:r>
            <a:endParaRPr lang="en-US" altLang="ko-KR" sz="900" dirty="0"/>
          </a:p>
          <a:p>
            <a:pPr marL="108000" indent="-10764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시스템에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접근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가능한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IP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Address를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설정하거나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특정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IP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Address의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접근을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막는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설정을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한다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.</a:t>
            </a:r>
            <a:endParaRPr lang="en-US" altLang="ko-KR" sz="900" spc="-1" dirty="0">
              <a:latin typeface="굴림"/>
            </a:endParaRP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en-US" altLang="ko-KR" sz="900" dirty="0"/>
              <a:t>.</a:t>
            </a: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E46FDC5-6300-4386-AA3F-B5CD435E3D96}"/>
              </a:ext>
            </a:extLst>
          </p:cNvPr>
          <p:cNvSpPr/>
          <p:nvPr/>
        </p:nvSpPr>
        <p:spPr>
          <a:xfrm>
            <a:off x="3737718" y="3507550"/>
            <a:ext cx="655404" cy="2466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008BEA-2B8F-4B1C-869F-2EF0DA2A112D}"/>
              </a:ext>
            </a:extLst>
          </p:cNvPr>
          <p:cNvSpPr txBox="1"/>
          <p:nvPr/>
        </p:nvSpPr>
        <p:spPr>
          <a:xfrm>
            <a:off x="3437006" y="34376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404EA4-F2A3-4EB1-AFF0-EF64796827FC}"/>
              </a:ext>
            </a:extLst>
          </p:cNvPr>
          <p:cNvSpPr txBox="1"/>
          <p:nvPr/>
        </p:nvSpPr>
        <p:spPr>
          <a:xfrm>
            <a:off x="3165440" y="286342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A813956-9324-478C-8F2E-0A5201B923D4}"/>
              </a:ext>
            </a:extLst>
          </p:cNvPr>
          <p:cNvSpPr/>
          <p:nvPr/>
        </p:nvSpPr>
        <p:spPr>
          <a:xfrm>
            <a:off x="3167976" y="3162465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 descr="스크린샷이(가) 표시된 사진&#10;&#10;자동 생성된 설명">
            <a:extLst>
              <a:ext uri="{FF2B5EF4-FFF2-40B4-BE49-F238E27FC236}">
                <a16:creationId xmlns:a16="http://schemas.microsoft.com/office/drawing/2014/main" id="{8F1011E9-4E0F-4659-B490-29AF0A5575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800" y="888448"/>
            <a:ext cx="8542051" cy="5152684"/>
          </a:xfrm>
          <a:prstGeom prst="rect">
            <a:avLst/>
          </a:prstGeom>
        </p:spPr>
      </p:pic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83111D08-3208-4E65-BE39-CF0CE5C7C3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375" y="889076"/>
            <a:ext cx="8542051" cy="5152684"/>
          </a:xfrm>
          <a:prstGeom prst="rect">
            <a:avLst/>
          </a:prstGeom>
        </p:spPr>
      </p:pic>
      <p:pic>
        <p:nvPicPr>
          <p:cNvPr id="8" name="그림 7" descr="스크린샷이(가) 표시된 사진&#10;&#10;자동 생성된 설명">
            <a:extLst>
              <a:ext uri="{FF2B5EF4-FFF2-40B4-BE49-F238E27FC236}">
                <a16:creationId xmlns:a16="http://schemas.microsoft.com/office/drawing/2014/main" id="{60A21849-C404-46B3-BD68-3DA37418B7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375" y="888448"/>
            <a:ext cx="8542051" cy="5152684"/>
          </a:xfrm>
          <a:prstGeom prst="rect">
            <a:avLst/>
          </a:prstGeom>
        </p:spPr>
      </p:pic>
      <p:sp>
        <p:nvSpPr>
          <p:cNvPr id="21" name="Text Box 2">
            <a:extLst>
              <a:ext uri="{FF2B5EF4-FFF2-40B4-BE49-F238E27FC236}">
                <a16:creationId xmlns:a16="http://schemas.microsoft.com/office/drawing/2014/main" id="{6E481A83-81D9-473D-BD6C-34EEB183B6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04106" y="2036630"/>
            <a:ext cx="5111750" cy="287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GRID : IP Address,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허용여부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사용여부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16E5613-7B76-4340-A4B6-D8E2E39F8828}"/>
              </a:ext>
            </a:extLst>
          </p:cNvPr>
          <p:cNvSpPr/>
          <p:nvPr/>
        </p:nvSpPr>
        <p:spPr>
          <a:xfrm>
            <a:off x="1958994" y="5064369"/>
            <a:ext cx="6997437" cy="7502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 Box 2">
            <a:extLst>
              <a:ext uri="{FF2B5EF4-FFF2-40B4-BE49-F238E27FC236}">
                <a16:creationId xmlns:a16="http://schemas.microsoft.com/office/drawing/2014/main" id="{3EC051E6-0B5D-4230-9200-A70927A5C7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93623" y="5295838"/>
            <a:ext cx="4752975" cy="287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ko-KR" sz="1100" spc="-1" dirty="0">
                <a:solidFill>
                  <a:srgbClr val="000000"/>
                </a:solidFill>
                <a:latin typeface="맑은 고딕"/>
                <a:ea typeface="맑은 고딕"/>
              </a:rPr>
              <a:t>IP Address, </a:t>
            </a:r>
            <a:r>
              <a:rPr lang="en-US" altLang="ko-KR" sz="1100" spc="-1" dirty="0" err="1">
                <a:solidFill>
                  <a:srgbClr val="000000"/>
                </a:solidFill>
                <a:latin typeface="맑은 고딕"/>
                <a:ea typeface="맑은 고딕"/>
              </a:rPr>
              <a:t>허용여부</a:t>
            </a:r>
            <a:r>
              <a:rPr lang="en-US" altLang="ko-KR" sz="1100" spc="-1" dirty="0">
                <a:solidFill>
                  <a:srgbClr val="000000"/>
                </a:solidFill>
                <a:latin typeface="맑은 고딕"/>
                <a:ea typeface="맑은 고딕"/>
              </a:rPr>
              <a:t>, </a:t>
            </a:r>
            <a:r>
              <a:rPr lang="en-US" altLang="ko-KR" sz="110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사용여부</a:t>
            </a:r>
            <a:endParaRPr lang="en-US" altLang="ko-KR" sz="1100" spc="-1" dirty="0">
              <a:latin typeface="굴림"/>
            </a:endParaRPr>
          </a:p>
        </p:txBody>
      </p:sp>
    </p:spTree>
    <p:extLst>
      <p:ext uri="{BB962C8B-B14F-4D97-AF65-F5344CB8AC3E}">
        <p14:creationId xmlns:p14="http://schemas.microsoft.com/office/powerpoint/2010/main" val="40502729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시스템관리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공지사항등록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2C2BE4C0-66ED-4D6A-8565-4C8D7BE1D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627" y="1476022"/>
            <a:ext cx="3376462" cy="233851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4449D96-80DE-412A-BDA2-6394791A8B71}"/>
              </a:ext>
            </a:extLst>
          </p:cNvPr>
          <p:cNvSpPr/>
          <p:nvPr/>
        </p:nvSpPr>
        <p:spPr>
          <a:xfrm>
            <a:off x="1666975" y="3171913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DB38A3-C599-484D-A639-2B0C04F95318}"/>
              </a:ext>
            </a:extLst>
          </p:cNvPr>
          <p:cNvSpPr txBox="1"/>
          <p:nvPr/>
        </p:nvSpPr>
        <p:spPr>
          <a:xfrm>
            <a:off x="1594792" y="28648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82727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① </a:t>
            </a:r>
            <a:r>
              <a:rPr lang="ko-KR" altLang="en-US" sz="900" dirty="0"/>
              <a:t>공지사항등록</a:t>
            </a:r>
            <a:endParaRPr lang="en-US" altLang="ko-KR" sz="900" dirty="0"/>
          </a:p>
          <a:p>
            <a:pPr>
              <a:lnSpc>
                <a:spcPct val="150000"/>
              </a:lnSpc>
            </a:pPr>
            <a:endParaRPr lang="en-US" altLang="ko-KR" sz="900" dirty="0"/>
          </a:p>
          <a:p>
            <a:pPr marL="108000" indent="-10764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공지사항을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등록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/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수정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/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삭제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/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조회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합니다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. </a:t>
            </a:r>
            <a:endParaRPr lang="en-US" altLang="ko-KR" sz="900" spc="-1" dirty="0">
              <a:latin typeface="굴림"/>
            </a:endParaRP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E46FDC5-6300-4386-AA3F-B5CD435E3D96}"/>
              </a:ext>
            </a:extLst>
          </p:cNvPr>
          <p:cNvSpPr/>
          <p:nvPr/>
        </p:nvSpPr>
        <p:spPr>
          <a:xfrm>
            <a:off x="3737718" y="3507550"/>
            <a:ext cx="655404" cy="2466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008BEA-2B8F-4B1C-869F-2EF0DA2A112D}"/>
              </a:ext>
            </a:extLst>
          </p:cNvPr>
          <p:cNvSpPr txBox="1"/>
          <p:nvPr/>
        </p:nvSpPr>
        <p:spPr>
          <a:xfrm>
            <a:off x="3437006" y="34376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404EA4-F2A3-4EB1-AFF0-EF64796827FC}"/>
              </a:ext>
            </a:extLst>
          </p:cNvPr>
          <p:cNvSpPr txBox="1"/>
          <p:nvPr/>
        </p:nvSpPr>
        <p:spPr>
          <a:xfrm>
            <a:off x="3165440" y="286342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A813956-9324-478C-8F2E-0A5201B923D4}"/>
              </a:ext>
            </a:extLst>
          </p:cNvPr>
          <p:cNvSpPr/>
          <p:nvPr/>
        </p:nvSpPr>
        <p:spPr>
          <a:xfrm>
            <a:off x="3167976" y="3162465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 descr="스크린샷이(가) 표시된 사진&#10;&#10;자동 생성된 설명">
            <a:extLst>
              <a:ext uri="{FF2B5EF4-FFF2-40B4-BE49-F238E27FC236}">
                <a16:creationId xmlns:a16="http://schemas.microsoft.com/office/drawing/2014/main" id="{8F1011E9-4E0F-4659-B490-29AF0A5575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800" y="888448"/>
            <a:ext cx="8542051" cy="5152684"/>
          </a:xfrm>
          <a:prstGeom prst="rect">
            <a:avLst/>
          </a:prstGeom>
        </p:spPr>
      </p:pic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83111D08-3208-4E65-BE39-CF0CE5C7C3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375" y="889076"/>
            <a:ext cx="8542051" cy="5152684"/>
          </a:xfrm>
          <a:prstGeom prst="rect">
            <a:avLst/>
          </a:prstGeom>
        </p:spPr>
      </p:pic>
      <p:pic>
        <p:nvPicPr>
          <p:cNvPr id="8" name="그림 7" descr="스크린샷이(가) 표시된 사진&#10;&#10;자동 생성된 설명">
            <a:extLst>
              <a:ext uri="{FF2B5EF4-FFF2-40B4-BE49-F238E27FC236}">
                <a16:creationId xmlns:a16="http://schemas.microsoft.com/office/drawing/2014/main" id="{A8581869-ABBB-4D05-8C4E-15DEDEEFD06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375" y="888448"/>
            <a:ext cx="8542051" cy="5152684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1C3E3A8C-4666-4F1D-9F40-FE0DFC060B02}"/>
              </a:ext>
            </a:extLst>
          </p:cNvPr>
          <p:cNvSpPr/>
          <p:nvPr/>
        </p:nvSpPr>
        <p:spPr>
          <a:xfrm>
            <a:off x="1958994" y="5052646"/>
            <a:ext cx="6997437" cy="7502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 Box 2">
            <a:extLst>
              <a:ext uri="{FF2B5EF4-FFF2-40B4-BE49-F238E27FC236}">
                <a16:creationId xmlns:a16="http://schemas.microsoft.com/office/drawing/2014/main" id="{B822B3E2-8C17-4185-8353-4F0E8E7AD5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89988" y="5291839"/>
            <a:ext cx="4752975" cy="288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ko-KR" sz="1100" spc="-1" dirty="0" err="1">
                <a:solidFill>
                  <a:srgbClr val="000000"/>
                </a:solidFill>
                <a:latin typeface="맑은 고딕"/>
                <a:ea typeface="맑은 고딕"/>
              </a:rPr>
              <a:t>공지일자</a:t>
            </a:r>
            <a:r>
              <a:rPr lang="en-US" altLang="ko-KR" sz="1100" spc="-1" dirty="0">
                <a:solidFill>
                  <a:srgbClr val="000000"/>
                </a:solidFill>
                <a:latin typeface="맑은 고딕"/>
                <a:ea typeface="맑은 고딕"/>
              </a:rPr>
              <a:t> / </a:t>
            </a:r>
            <a:r>
              <a:rPr lang="en-US" altLang="ko-KR" sz="110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제목</a:t>
            </a:r>
            <a:r>
              <a:rPr lang="en-US" altLang="ko-KR" sz="1100" spc="-1" dirty="0">
                <a:solidFill>
                  <a:srgbClr val="000000"/>
                </a:solidFill>
                <a:latin typeface="맑은 고딕"/>
                <a:ea typeface="맑은 고딕"/>
              </a:rPr>
              <a:t> / </a:t>
            </a:r>
            <a:r>
              <a:rPr lang="en-US" altLang="ko-KR" sz="1100" spc="-1" dirty="0" err="1">
                <a:solidFill>
                  <a:srgbClr val="000000"/>
                </a:solidFill>
                <a:latin typeface="맑은 고딕"/>
                <a:ea typeface="맑은 고딕"/>
              </a:rPr>
              <a:t>내용</a:t>
            </a:r>
            <a:r>
              <a:rPr lang="en-US" altLang="ko-KR" sz="1100" spc="-1" dirty="0">
                <a:solidFill>
                  <a:srgbClr val="000000"/>
                </a:solidFill>
                <a:latin typeface="맑은 고딕"/>
                <a:ea typeface="맑은 고딕"/>
              </a:rPr>
              <a:t> / </a:t>
            </a:r>
            <a:r>
              <a:rPr lang="en-US" altLang="ko-KR" sz="110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사용여부</a:t>
            </a:r>
            <a:r>
              <a:rPr lang="en-US" altLang="ko-KR" sz="1100" spc="-1" dirty="0">
                <a:solidFill>
                  <a:srgbClr val="000000"/>
                </a:solidFill>
                <a:latin typeface="맑은 고딕"/>
                <a:ea typeface="맑은 고딕"/>
              </a:rPr>
              <a:t> / </a:t>
            </a:r>
            <a:r>
              <a:rPr lang="en-US" altLang="ko-KR" sz="1100" spc="-1" dirty="0" err="1">
                <a:solidFill>
                  <a:srgbClr val="000000"/>
                </a:solidFill>
                <a:latin typeface="맑은 고딕"/>
                <a:ea typeface="맑은 고딕"/>
              </a:rPr>
              <a:t>공지종료일자</a:t>
            </a:r>
            <a:endParaRPr lang="en-US" altLang="ko-KR" sz="1100" spc="-1" dirty="0">
              <a:latin typeface="굴림"/>
            </a:endParaRPr>
          </a:p>
        </p:txBody>
      </p:sp>
      <p:sp>
        <p:nvSpPr>
          <p:cNvPr id="24" name="Text Box 2">
            <a:extLst>
              <a:ext uri="{FF2B5EF4-FFF2-40B4-BE49-F238E27FC236}">
                <a16:creationId xmlns:a16="http://schemas.microsoft.com/office/drawing/2014/main" id="{26F9F814-7E3E-4F62-99B7-CE7040F26E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58994" y="2085487"/>
            <a:ext cx="5111750" cy="288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ko-KR" sz="1100" spc="-1" dirty="0">
                <a:solidFill>
                  <a:srgbClr val="000000"/>
                </a:solidFill>
                <a:latin typeface="맑은 고딕"/>
                <a:ea typeface="맑은 고딕"/>
              </a:rPr>
              <a:t>GRID : </a:t>
            </a:r>
            <a:r>
              <a:rPr lang="en-US" altLang="ko-KR" sz="1100" spc="-1" dirty="0" err="1">
                <a:solidFill>
                  <a:srgbClr val="000000"/>
                </a:solidFill>
                <a:latin typeface="맑은 고딕"/>
                <a:ea typeface="맑은 고딕"/>
              </a:rPr>
              <a:t>공지일자</a:t>
            </a:r>
            <a:r>
              <a:rPr lang="en-US" altLang="ko-KR" sz="1100" spc="-1" dirty="0">
                <a:solidFill>
                  <a:srgbClr val="000000"/>
                </a:solidFill>
                <a:latin typeface="맑은 고딕"/>
                <a:ea typeface="맑은 고딕"/>
              </a:rPr>
              <a:t> / </a:t>
            </a:r>
            <a:r>
              <a:rPr lang="en-US" altLang="ko-KR" sz="110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제목</a:t>
            </a:r>
            <a:r>
              <a:rPr lang="en-US" altLang="ko-KR" sz="1100" spc="-1" dirty="0">
                <a:solidFill>
                  <a:srgbClr val="000000"/>
                </a:solidFill>
                <a:latin typeface="맑은 고딕"/>
                <a:ea typeface="맑은 고딕"/>
              </a:rPr>
              <a:t> / </a:t>
            </a:r>
            <a:r>
              <a:rPr lang="en-US" altLang="ko-KR" sz="1100" spc="-1" dirty="0" err="1">
                <a:solidFill>
                  <a:srgbClr val="000000"/>
                </a:solidFill>
                <a:latin typeface="맑은 고딕"/>
                <a:ea typeface="맑은 고딕"/>
              </a:rPr>
              <a:t>내용</a:t>
            </a:r>
            <a:r>
              <a:rPr lang="en-US" altLang="ko-KR" sz="1100" spc="-1" dirty="0">
                <a:solidFill>
                  <a:srgbClr val="000000"/>
                </a:solidFill>
                <a:latin typeface="맑은 고딕"/>
                <a:ea typeface="맑은 고딕"/>
              </a:rPr>
              <a:t> / </a:t>
            </a:r>
            <a:r>
              <a:rPr lang="en-US" altLang="ko-KR" sz="110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사용여부</a:t>
            </a:r>
            <a:r>
              <a:rPr lang="en-US" altLang="ko-KR" sz="1100" spc="-1" dirty="0">
                <a:solidFill>
                  <a:srgbClr val="000000"/>
                </a:solidFill>
                <a:latin typeface="맑은 고딕"/>
                <a:ea typeface="맑은 고딕"/>
              </a:rPr>
              <a:t> / </a:t>
            </a:r>
            <a:r>
              <a:rPr lang="en-US" altLang="ko-KR" sz="1100" spc="-1" dirty="0" err="1">
                <a:solidFill>
                  <a:srgbClr val="000000"/>
                </a:solidFill>
                <a:latin typeface="맑은 고딕"/>
                <a:ea typeface="맑은 고딕"/>
              </a:rPr>
              <a:t>공지종료일자</a:t>
            </a:r>
            <a:endParaRPr lang="en-US" altLang="ko-KR" sz="1100" spc="-1" dirty="0">
              <a:latin typeface="굴림"/>
            </a:endParaRPr>
          </a:p>
        </p:txBody>
      </p:sp>
    </p:spTree>
    <p:extLst>
      <p:ext uri="{BB962C8B-B14F-4D97-AF65-F5344CB8AC3E}">
        <p14:creationId xmlns:p14="http://schemas.microsoft.com/office/powerpoint/2010/main" val="17034004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기준정보</a:t>
            </a:r>
            <a:endParaRPr lang="en-US" altLang="ko-KR" spc="-1" dirty="0">
              <a:latin typeface="굴림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공정정보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55027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08000" indent="-10764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lang="en-US" altLang="ko-KR" sz="900" dirty="0"/>
              <a:t>①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공정에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대한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정보설정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기능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입니다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. </a:t>
            </a:r>
            <a:endParaRPr lang="en-US" altLang="ko-KR" sz="900" spc="-1" dirty="0">
              <a:latin typeface="굴림"/>
            </a:endParaRPr>
          </a:p>
          <a:p>
            <a:pPr marL="108000" indent="-10764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공정그룹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: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사용자정의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코드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사용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.</a:t>
            </a:r>
            <a:endParaRPr lang="en-US" altLang="ko-KR" sz="900" spc="-1" dirty="0">
              <a:latin typeface="굴림"/>
            </a:endParaRP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</p:txBody>
      </p: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35B75547-CB86-4CB7-9F31-4A026DE1BC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375" y="890302"/>
            <a:ext cx="8570326" cy="5169740"/>
          </a:xfrm>
          <a:prstGeom prst="rect">
            <a:avLst/>
          </a:prstGeom>
        </p:spPr>
      </p:pic>
      <p:sp>
        <p:nvSpPr>
          <p:cNvPr id="8" name="Text Box 2">
            <a:extLst>
              <a:ext uri="{FF2B5EF4-FFF2-40B4-BE49-F238E27FC236}">
                <a16:creationId xmlns:a16="http://schemas.microsoft.com/office/drawing/2014/main" id="{B9DABB4F-ED70-4E15-BE75-6F2E9A830A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33221" y="2024429"/>
            <a:ext cx="5111750" cy="312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GRID : </a:t>
            </a:r>
            <a:r>
              <a:rPr lang="ko-KR" altLang="en-US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공정코드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공정 명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/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공정그룹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비고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사용여부</a:t>
            </a:r>
          </a:p>
        </p:txBody>
      </p:sp>
    </p:spTree>
    <p:extLst>
      <p:ext uri="{BB962C8B-B14F-4D97-AF65-F5344CB8AC3E}">
        <p14:creationId xmlns:p14="http://schemas.microsoft.com/office/powerpoint/2010/main" val="21937177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기준정보</a:t>
            </a:r>
            <a:endParaRPr lang="en-US" altLang="ko-KR" spc="-1" dirty="0">
              <a:latin typeface="굴림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작업장</a:t>
            </a:r>
            <a:r>
              <a:rPr lang="en-US" altLang="ko-KR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정보</a:t>
            </a:r>
            <a:endParaRPr lang="en-US" altLang="ko-KR" spc="-1" dirty="0">
              <a:latin typeface="굴림"/>
            </a:endParaRPr>
          </a:p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158902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①</a:t>
            </a:r>
          </a:p>
          <a:p>
            <a:pPr marL="108000" indent="-10764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작업장에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대한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정보설정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기능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입니다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. </a:t>
            </a:r>
            <a:endParaRPr lang="en-US" altLang="ko-KR" sz="900" spc="-1" dirty="0">
              <a:latin typeface="굴림"/>
            </a:endParaRPr>
          </a:p>
          <a:p>
            <a:pPr marL="108000" indent="-10764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신규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,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삭제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기능없슴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,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수정만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가능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,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수정가능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필드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(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작업지시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자동시작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여부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/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공정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코드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/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공정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명 /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작업지시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자동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생성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유무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/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자동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비가동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여부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/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자동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비가동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시간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/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마지막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실적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시각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/ Gas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사용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여부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/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실적등록유형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/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실적단위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/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팔레트생성유무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/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비고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)</a:t>
            </a:r>
            <a:endParaRPr lang="en-US" altLang="ko-KR" sz="900" spc="-1" dirty="0">
              <a:latin typeface="굴림"/>
            </a:endParaRPr>
          </a:p>
          <a:p>
            <a:pPr marL="108000" indent="-10764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실적등록유형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: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시스템코드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사용</a:t>
            </a:r>
            <a:endParaRPr lang="en-US" altLang="ko-KR" sz="900" spc="-1" dirty="0">
              <a:latin typeface="굴림"/>
            </a:endParaRP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</p:txBody>
      </p: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70D443F5-7B40-469A-8082-87B9EC8317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375" y="890302"/>
            <a:ext cx="8570326" cy="5169740"/>
          </a:xfrm>
          <a:prstGeom prst="rect">
            <a:avLst/>
          </a:prstGeom>
        </p:spPr>
      </p:pic>
      <p:sp>
        <p:nvSpPr>
          <p:cNvPr id="8" name="Text Box 2">
            <a:extLst>
              <a:ext uri="{FF2B5EF4-FFF2-40B4-BE49-F238E27FC236}">
                <a16:creationId xmlns:a16="http://schemas.microsoft.com/office/drawing/2014/main" id="{69A95F1C-41AA-4110-BC03-832170812F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98053" y="2722658"/>
            <a:ext cx="6864594" cy="948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GRID :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작업장 코드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/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작업장 명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작업장 유형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작업지시 </a:t>
            </a:r>
            <a:r>
              <a:rPr lang="ko-KR" altLang="en-US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자동시작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여부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공정 코드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공정 명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작업지시 자동 생성 유무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자동 </a:t>
            </a:r>
            <a:r>
              <a:rPr lang="ko-KR" altLang="en-US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비가동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여부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/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자동 </a:t>
            </a:r>
            <a:r>
              <a:rPr lang="ko-KR" altLang="en-US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비가동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시간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마지막 실적 시각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Gas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사용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여부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실적등록유형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실적단위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팔레트생성유무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비고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사용유무</a:t>
            </a:r>
            <a:endParaRPr lang="en-US" altLang="ko-KR" sz="1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금형장착여부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투입수량자동처리여부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작업지시이니셜</a:t>
            </a:r>
          </a:p>
        </p:txBody>
      </p:sp>
    </p:spTree>
    <p:extLst>
      <p:ext uri="{BB962C8B-B14F-4D97-AF65-F5344CB8AC3E}">
        <p14:creationId xmlns:p14="http://schemas.microsoft.com/office/powerpoint/2010/main" val="17411928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기준정보</a:t>
            </a:r>
            <a:endParaRPr lang="en-US" altLang="ko-KR" spc="-1" dirty="0">
              <a:latin typeface="굴림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품목분류정보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103502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①</a:t>
            </a:r>
          </a:p>
          <a:p>
            <a:pPr marL="108000" indent="-10764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품목분류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정보를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확인하는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기능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입니다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. </a:t>
            </a:r>
            <a:endParaRPr lang="en-US" altLang="ko-KR" sz="900" spc="-1" dirty="0">
              <a:latin typeface="굴림"/>
            </a:endParaRPr>
          </a:p>
          <a:p>
            <a:pPr marL="108000" indent="-10764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신규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,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삭제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기능없음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,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수정만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가능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>
                <a:solidFill>
                  <a:srgbClr val="000000"/>
                </a:solidFill>
                <a:latin typeface="Wingdings"/>
                <a:ea typeface="맑은 고딕"/>
              </a:rPr>
              <a:t>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수정가능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필드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(P/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L당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BOX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수량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/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BOX당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PCS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수량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/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PCS당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소재량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)</a:t>
            </a:r>
            <a:endParaRPr lang="en-US" altLang="ko-KR" sz="900" spc="-1" dirty="0">
              <a:latin typeface="굴림"/>
            </a:endParaRP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</p:txBody>
      </p: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5F3C6C85-7E48-41DA-8192-81BDD46DD9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800" y="876902"/>
            <a:ext cx="8532626" cy="5146998"/>
          </a:xfrm>
          <a:prstGeom prst="rect">
            <a:avLst/>
          </a:prstGeom>
        </p:spPr>
      </p:pic>
      <p:sp>
        <p:nvSpPr>
          <p:cNvPr id="8" name="Text Box 2">
            <a:extLst>
              <a:ext uri="{FF2B5EF4-FFF2-40B4-BE49-F238E27FC236}">
                <a16:creationId xmlns:a16="http://schemas.microsoft.com/office/drawing/2014/main" id="{14439D59-68F8-410E-8BAA-29F0004C1B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0196" y="2702781"/>
            <a:ext cx="5688012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GRID :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그룹코드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/ </a:t>
            </a:r>
            <a:r>
              <a:rPr lang="ko-KR" altLang="en-US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그룹명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Level 1 / Level 2 / Level 3 / Level 4 / Level 5 / Level 6 / P/L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당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BOX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수량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BOX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당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PCS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수량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PCS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당 </a:t>
            </a:r>
            <a:r>
              <a:rPr lang="ko-KR" altLang="en-US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소재량</a:t>
            </a:r>
            <a:endParaRPr lang="ko-KR" altLang="en-US" sz="1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16954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기준정보</a:t>
            </a:r>
            <a:endParaRPr lang="en-US" altLang="ko-KR" spc="-1" dirty="0">
              <a:latin typeface="굴림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품목정보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89652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① </a:t>
            </a:r>
            <a:r>
              <a:rPr lang="ko-KR" altLang="en-US" sz="900" dirty="0"/>
              <a:t>품목</a:t>
            </a:r>
            <a:endParaRPr lang="en-US" altLang="ko-KR" sz="900" dirty="0"/>
          </a:p>
          <a:p>
            <a:pPr marL="108000" indent="-10764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품목에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대한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정보설정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기능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입니다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. </a:t>
            </a:r>
            <a:endParaRPr lang="en-US" altLang="ko-KR" sz="900" spc="-1" dirty="0">
              <a:latin typeface="굴림"/>
            </a:endParaRPr>
          </a:p>
          <a:p>
            <a:pPr marL="108000" indent="-10764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신규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,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삭제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기능없슴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,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수정만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가능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>
                <a:solidFill>
                  <a:srgbClr val="000000"/>
                </a:solidFill>
                <a:latin typeface="Wingdings"/>
                <a:ea typeface="맑은 고딕"/>
              </a:rPr>
              <a:t>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수정가능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필드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(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캐비티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/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이론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생산량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/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횟수당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생산량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)</a:t>
            </a:r>
            <a:endParaRPr lang="en-US" altLang="ko-KR" sz="900" spc="-1" dirty="0">
              <a:latin typeface="굴림"/>
            </a:endParaRP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</p:txBody>
      </p: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5F3C6C85-7E48-41DA-8192-81BDD46DD9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800" y="876902"/>
            <a:ext cx="8532626" cy="5146998"/>
          </a:xfrm>
          <a:prstGeom prst="rect">
            <a:avLst/>
          </a:prstGeom>
        </p:spPr>
      </p:pic>
      <p:sp>
        <p:nvSpPr>
          <p:cNvPr id="8" name="Text Box 2">
            <a:extLst>
              <a:ext uri="{FF2B5EF4-FFF2-40B4-BE49-F238E27FC236}">
                <a16:creationId xmlns:a16="http://schemas.microsoft.com/office/drawing/2014/main" id="{14439D59-68F8-410E-8BAA-29F0004C1B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0196" y="2702781"/>
            <a:ext cx="5688012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GRID :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그룹코드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/ </a:t>
            </a:r>
            <a:r>
              <a:rPr lang="ko-KR" altLang="en-US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그룹명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Level 1 / Level 2 / Level 3 / Level 4 / Level 5 / Level 6 / P/L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당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BOX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수량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BOX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당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PCS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수량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PCS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당 </a:t>
            </a:r>
            <a:r>
              <a:rPr lang="ko-KR" altLang="en-US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소재량</a:t>
            </a:r>
            <a:endParaRPr lang="ko-KR" altLang="en-US" sz="1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9" name="그림 8" descr="스크린샷이(가) 표시된 사진&#10;&#10;자동 생성된 설명">
            <a:extLst>
              <a:ext uri="{FF2B5EF4-FFF2-40B4-BE49-F238E27FC236}">
                <a16:creationId xmlns:a16="http://schemas.microsoft.com/office/drawing/2014/main" id="{35A31995-C3E1-4DC2-8F28-0B3A8DA1F0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800" y="883391"/>
            <a:ext cx="8532626" cy="5146998"/>
          </a:xfrm>
          <a:prstGeom prst="rect">
            <a:avLst/>
          </a:prstGeom>
        </p:spPr>
      </p:pic>
      <p:sp>
        <p:nvSpPr>
          <p:cNvPr id="11" name="Text Box 2">
            <a:extLst>
              <a:ext uri="{FF2B5EF4-FFF2-40B4-BE49-F238E27FC236}">
                <a16:creationId xmlns:a16="http://schemas.microsoft.com/office/drawing/2014/main" id="{F7B69B65-A0DE-4303-943B-26640347C6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0196" y="2745957"/>
            <a:ext cx="6730389" cy="7525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GRID : </a:t>
            </a:r>
            <a:r>
              <a:rPr lang="ko-KR" altLang="en-US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품목코드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품목명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품목 </a:t>
            </a:r>
            <a:r>
              <a:rPr lang="ko-KR" altLang="en-US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영문명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품목 </a:t>
            </a:r>
            <a:r>
              <a:rPr lang="ko-KR" altLang="en-US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영문명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약어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품목유형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규격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캐비티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이론 생산량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횟수당 생산량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비고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사용유무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Level 1 / Level 2 / Level 3 / Level 4 / Level 5 / Level 6 / </a:t>
            </a:r>
            <a:r>
              <a:rPr lang="ko-KR" altLang="en-US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한줄당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PCS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한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Shot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당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PCS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건조대차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기본 수량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소성대차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기본 수량 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504DFCE-DC67-442A-8BB5-97B25D774C6B}"/>
              </a:ext>
            </a:extLst>
          </p:cNvPr>
          <p:cNvSpPr/>
          <p:nvPr/>
        </p:nvSpPr>
        <p:spPr>
          <a:xfrm>
            <a:off x="1958994" y="4899268"/>
            <a:ext cx="6997437" cy="90365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 Box 2">
            <a:extLst>
              <a:ext uri="{FF2B5EF4-FFF2-40B4-BE49-F238E27FC236}">
                <a16:creationId xmlns:a16="http://schemas.microsoft.com/office/drawing/2014/main" id="{B97B5516-645E-4D0A-9A1A-7E296C02EE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0196" y="5045378"/>
            <a:ext cx="6730389" cy="7282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lnSpc>
                <a:spcPct val="130000"/>
              </a:lnSpc>
            </a:pPr>
            <a:r>
              <a:rPr lang="ko-KR" altLang="en-US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품목코드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품목명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품목 </a:t>
            </a:r>
            <a:r>
              <a:rPr lang="ko-KR" altLang="en-US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영문명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품목 </a:t>
            </a:r>
            <a:r>
              <a:rPr lang="ko-KR" altLang="en-US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영문명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약어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품목유형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규격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캐비티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이론 생산량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횟수당 생산량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비고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사용유무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Level 1 / Level 2 / Level 3 / Level 4 / Level 5 / Level 6 / </a:t>
            </a:r>
            <a:r>
              <a:rPr lang="ko-KR" altLang="en-US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한줄당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PCS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한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Shot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당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PCS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건조대차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기본 수량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소성대차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기본 수량 </a:t>
            </a:r>
          </a:p>
        </p:txBody>
      </p:sp>
    </p:spTree>
    <p:extLst>
      <p:ext uri="{BB962C8B-B14F-4D97-AF65-F5344CB8AC3E}">
        <p14:creationId xmlns:p14="http://schemas.microsoft.com/office/powerpoint/2010/main" val="38024644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기준정보</a:t>
            </a:r>
            <a:endParaRPr lang="en-US" altLang="ko-KR" spc="-1" dirty="0">
              <a:latin typeface="굴림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spc="-1" dirty="0">
                <a:solidFill>
                  <a:srgbClr val="000000"/>
                </a:solidFill>
                <a:latin typeface="맑은 고딕"/>
                <a:ea typeface="맑은 고딕"/>
              </a:rPr>
              <a:t>IPC </a:t>
            </a:r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정보</a:t>
            </a:r>
            <a:endParaRPr lang="en-US" altLang="ko-KR" spc="-1" dirty="0">
              <a:latin typeface="굴림"/>
            </a:endParaRPr>
          </a:p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68877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①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공정별로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단말기를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설정합니다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.</a:t>
            </a:r>
            <a:endParaRPr lang="en-US" altLang="ko-KR" sz="900" spc="-1" dirty="0">
              <a:latin typeface="굴림"/>
            </a:endParaRPr>
          </a:p>
          <a:p>
            <a:pPr>
              <a:lnSpc>
                <a:spcPct val="150000"/>
              </a:lnSpc>
            </a:pP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</p:txBody>
      </p: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1A556666-8F43-40CA-8D19-E28A917D50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375" y="883813"/>
            <a:ext cx="8542051" cy="5152684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F7EB2FA8-3545-4E14-8412-2E096A9BB6F6}"/>
              </a:ext>
            </a:extLst>
          </p:cNvPr>
          <p:cNvSpPr/>
          <p:nvPr/>
        </p:nvSpPr>
        <p:spPr>
          <a:xfrm>
            <a:off x="1958994" y="4899268"/>
            <a:ext cx="6997437" cy="90365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 Box 2">
            <a:extLst>
              <a:ext uri="{FF2B5EF4-FFF2-40B4-BE49-F238E27FC236}">
                <a16:creationId xmlns:a16="http://schemas.microsoft.com/office/drawing/2014/main" id="{147460C9-6150-4726-8EE9-A2C926E23E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55800" y="2248407"/>
            <a:ext cx="8280400" cy="3123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GRID : IPC 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코드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IPC 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명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IP / SPEC / 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공정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사용유무</a:t>
            </a:r>
          </a:p>
        </p:txBody>
      </p:sp>
      <p:sp>
        <p:nvSpPr>
          <p:cNvPr id="10" name="Text Box 2">
            <a:extLst>
              <a:ext uri="{FF2B5EF4-FFF2-40B4-BE49-F238E27FC236}">
                <a16:creationId xmlns:a16="http://schemas.microsoft.com/office/drawing/2014/main" id="{62F7BB72-7EA5-457E-8992-8BD6D424D3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68838" y="5059111"/>
            <a:ext cx="3798515" cy="270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IPC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코드 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 IPC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명 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 IP / SPEC /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공정 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사용유무</a:t>
            </a:r>
          </a:p>
        </p:txBody>
      </p:sp>
    </p:spTree>
    <p:extLst>
      <p:ext uri="{BB962C8B-B14F-4D97-AF65-F5344CB8AC3E}">
        <p14:creationId xmlns:p14="http://schemas.microsoft.com/office/powerpoint/2010/main" val="18634283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기준정보</a:t>
            </a:r>
            <a:endParaRPr lang="en-US" altLang="ko-KR" spc="-1" dirty="0">
              <a:latin typeface="굴림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EtherIO</a:t>
            </a:r>
            <a:r>
              <a:rPr lang="en-US" altLang="ko-KR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정보</a:t>
            </a:r>
            <a:endParaRPr lang="en-US" altLang="ko-KR" spc="-1" dirty="0">
              <a:latin typeface="굴림"/>
            </a:endParaRPr>
          </a:p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117352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① </a:t>
            </a:r>
          </a:p>
          <a:p>
            <a:pPr marL="108000" indent="-10764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EtherIO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정보를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설정합니다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.</a:t>
            </a:r>
          </a:p>
          <a:p>
            <a:pPr marL="108000" indent="-10764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endParaRPr lang="en-US" altLang="ko-KR" sz="900" spc="-1" dirty="0">
              <a:solidFill>
                <a:srgbClr val="000000"/>
              </a:solidFill>
              <a:latin typeface="굴림"/>
              <a:ea typeface="맑은 고딕"/>
            </a:endParaRPr>
          </a:p>
          <a:p>
            <a:pPr marL="108000" indent="-107640">
              <a:buClr>
                <a:srgbClr val="000000"/>
              </a:buClr>
              <a:buFont typeface="Wingdings" charset="2"/>
              <a:buChar char=""/>
            </a:pP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EtherIO의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채널과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작업장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맵핑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정보를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설정합니다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.</a:t>
            </a:r>
            <a:endParaRPr lang="en-US" altLang="ko-KR" sz="900" spc="-1" dirty="0">
              <a:latin typeface="굴림"/>
            </a:endParaRPr>
          </a:p>
          <a:p>
            <a:pPr marL="108000" indent="-10764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endParaRPr lang="en-US" altLang="ko-KR" sz="900" spc="-1" dirty="0">
              <a:latin typeface="굴림"/>
            </a:endParaRP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</p:txBody>
      </p: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4EB0A03F-FD58-4222-9149-B38DE067E6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800" y="883813"/>
            <a:ext cx="8560901" cy="5164054"/>
          </a:xfrm>
          <a:prstGeom prst="rect">
            <a:avLst/>
          </a:prstGeom>
        </p:spPr>
      </p:pic>
      <p:sp>
        <p:nvSpPr>
          <p:cNvPr id="8" name="Text Box 2">
            <a:extLst>
              <a:ext uri="{FF2B5EF4-FFF2-40B4-BE49-F238E27FC236}">
                <a16:creationId xmlns:a16="http://schemas.microsoft.com/office/drawing/2014/main" id="{0CD0BB60-CF9C-4CF1-9909-879283D7FF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11164" y="2479168"/>
            <a:ext cx="8280400" cy="3123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GRID : </a:t>
            </a:r>
            <a:r>
              <a:rPr lang="en-US" altLang="ko-KR" sz="1100" b="0" dirty="0" err="1">
                <a:latin typeface="맑은 고딕" pitchFamily="50" charset="-127"/>
                <a:ea typeface="맑은 고딕" pitchFamily="50" charset="-127"/>
              </a:rPr>
              <a:t>EtherIO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코드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 / </a:t>
            </a:r>
            <a:r>
              <a:rPr lang="en-US" altLang="ko-KR" sz="1100" b="0" dirty="0" err="1">
                <a:latin typeface="맑은 고딕" pitchFamily="50" charset="-127"/>
                <a:ea typeface="맑은 고딕" pitchFamily="50" charset="-127"/>
              </a:rPr>
              <a:t>EtherIO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명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en-US" altLang="ko-KR" sz="1100" b="0" dirty="0" err="1">
                <a:latin typeface="맑은 고딕" pitchFamily="50" charset="-127"/>
                <a:ea typeface="맑은 고딕" pitchFamily="50" charset="-127"/>
              </a:rPr>
              <a:t>EtherIO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 IP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사용유무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비고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E21C84C-EEF1-4578-A76C-02D61738D1D2}"/>
              </a:ext>
            </a:extLst>
          </p:cNvPr>
          <p:cNvSpPr/>
          <p:nvPr/>
        </p:nvSpPr>
        <p:spPr>
          <a:xfrm>
            <a:off x="1958994" y="4629637"/>
            <a:ext cx="7119707" cy="90365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 Box 2">
            <a:extLst>
              <a:ext uri="{FF2B5EF4-FFF2-40B4-BE49-F238E27FC236}">
                <a16:creationId xmlns:a16="http://schemas.microsoft.com/office/drawing/2014/main" id="{D5D5C0AA-B09A-49C5-8DD2-0905D7099E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00451" y="4719002"/>
            <a:ext cx="3798515" cy="292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en-US" altLang="ko-KR" sz="1000" b="0" dirty="0" err="1">
                <a:latin typeface="맑은 고딕" pitchFamily="50" charset="-127"/>
                <a:ea typeface="맑은 고딕" pitchFamily="50" charset="-127"/>
              </a:rPr>
              <a:t>EtherIO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b="0">
                <a:latin typeface="맑은 고딕" pitchFamily="50" charset="-127"/>
                <a:ea typeface="맑은 고딕" pitchFamily="50" charset="-127"/>
              </a:rPr>
              <a:t>코드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 /  </a:t>
            </a:r>
            <a:r>
              <a:rPr lang="en-US" altLang="ko-KR" sz="1000" b="0" dirty="0" err="1">
                <a:latin typeface="맑은 고딕" pitchFamily="50" charset="-127"/>
                <a:ea typeface="맑은 고딕" pitchFamily="50" charset="-127"/>
              </a:rPr>
              <a:t>EtherIO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b="0">
                <a:latin typeface="맑은 고딕" pitchFamily="50" charset="-127"/>
                <a:ea typeface="맑은 고딕" pitchFamily="50" charset="-127"/>
              </a:rPr>
              <a:t>명 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en-US" altLang="ko-KR" sz="1000" b="0" dirty="0" err="1">
                <a:latin typeface="맑은 고딕" pitchFamily="50" charset="-127"/>
                <a:ea typeface="맑은 고딕" pitchFamily="50" charset="-127"/>
              </a:rPr>
              <a:t>EtherIO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 IP</a:t>
            </a:r>
            <a:r>
              <a:rPr lang="ko-KR" altLang="en-US" sz="1000" b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000" b="0">
                <a:latin typeface="맑은 고딕" pitchFamily="50" charset="-127"/>
                <a:ea typeface="맑은 고딕" pitchFamily="50" charset="-127"/>
              </a:rPr>
              <a:t>사용유무 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000" b="0">
                <a:latin typeface="맑은 고딕" pitchFamily="50" charset="-127"/>
                <a:ea typeface="맑은 고딕" pitchFamily="50" charset="-127"/>
              </a:rPr>
              <a:t>비고</a:t>
            </a:r>
            <a:endParaRPr lang="ko-KR" altLang="en-US" sz="1000" b="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331227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기준정보</a:t>
            </a:r>
            <a:endParaRPr lang="en-US" altLang="ko-KR" spc="-1" dirty="0">
              <a:latin typeface="굴림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EtherIO</a:t>
            </a:r>
            <a:r>
              <a:rPr lang="en-US" altLang="ko-KR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채널설정</a:t>
            </a:r>
            <a:endParaRPr lang="en-US" altLang="ko-KR" spc="-1" dirty="0">
              <a:latin typeface="굴림"/>
            </a:endParaRPr>
          </a:p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235077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① </a:t>
            </a:r>
            <a:r>
              <a:rPr lang="ko-KR" altLang="en-US" sz="900" dirty="0"/>
              <a:t>로그인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클릭 시 </a:t>
            </a:r>
            <a:r>
              <a:rPr lang="en-US" altLang="ko-KR" sz="900" dirty="0"/>
              <a:t>ID</a:t>
            </a:r>
            <a:r>
              <a:rPr lang="ko-KR" altLang="en-US" sz="900" dirty="0"/>
              <a:t>텍스트 박스의 문자열을 가져와서</a:t>
            </a: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en-US" altLang="ko-KR" sz="900" dirty="0"/>
              <a:t>    </a:t>
            </a:r>
            <a:r>
              <a:rPr lang="ko-KR" altLang="en-US" sz="900" dirty="0"/>
              <a:t>비밀번호가 맞으면 로그인한다</a:t>
            </a:r>
            <a:r>
              <a:rPr lang="en-US" altLang="ko-KR" sz="9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② </a:t>
            </a:r>
            <a:r>
              <a:rPr lang="ko-KR" altLang="en-US" sz="900" dirty="0"/>
              <a:t>회원가입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회원 가입을 하는 윈도우를 연다</a:t>
            </a:r>
            <a:r>
              <a:rPr lang="en-US" altLang="ko-KR" sz="900" dirty="0"/>
              <a:t>.</a:t>
            </a: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ko-KR" altLang="en-US" sz="900" dirty="0"/>
              <a:t>③ 취소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로그인을 취소하고 어플리케이션을 종료한다</a:t>
            </a:r>
            <a:r>
              <a:rPr lang="en-US" altLang="ko-KR" sz="900" dirty="0"/>
              <a:t>.</a:t>
            </a: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</p:txBody>
      </p: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73696239-AAD4-40A0-9816-7670825861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800" y="883813"/>
            <a:ext cx="8551476" cy="5158369"/>
          </a:xfrm>
          <a:prstGeom prst="rect">
            <a:avLst/>
          </a:prstGeom>
        </p:spPr>
      </p:pic>
      <p:sp>
        <p:nvSpPr>
          <p:cNvPr id="9" name="Text Box 2">
            <a:extLst>
              <a:ext uri="{FF2B5EF4-FFF2-40B4-BE49-F238E27FC236}">
                <a16:creationId xmlns:a16="http://schemas.microsoft.com/office/drawing/2014/main" id="{7DDF1A65-CACB-462D-A959-1F5CACE8A0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45514" y="2503405"/>
            <a:ext cx="5111750" cy="2881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GRID : </a:t>
            </a:r>
            <a:r>
              <a:rPr lang="ko-KR" altLang="en-US" sz="1100" b="0">
                <a:latin typeface="맑은 고딕" pitchFamily="50" charset="-127"/>
                <a:ea typeface="맑은 고딕" pitchFamily="50" charset="-127"/>
              </a:rPr>
              <a:t>불량현상 대분류 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코드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b="0">
                <a:latin typeface="맑은 고딕" pitchFamily="50" charset="-127"/>
                <a:ea typeface="맑은 고딕" pitchFamily="50" charset="-127"/>
              </a:rPr>
              <a:t>불량현상 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대분류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 명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b="0">
                <a:latin typeface="맑은 고딕" pitchFamily="50" charset="-127"/>
                <a:ea typeface="맑은 고딕" pitchFamily="50" charset="-127"/>
              </a:rPr>
              <a:t>비고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b="0">
                <a:latin typeface="맑은 고딕" pitchFamily="50" charset="-127"/>
                <a:ea typeface="맑은 고딕" pitchFamily="50" charset="-127"/>
              </a:rPr>
              <a:t>사용유무</a:t>
            </a:r>
            <a:endParaRPr lang="ko-KR" altLang="en-US" sz="1100" b="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E511F6C-F66C-40B8-A4A0-E7D1549967A1}"/>
              </a:ext>
            </a:extLst>
          </p:cNvPr>
          <p:cNvSpPr/>
          <p:nvPr/>
        </p:nvSpPr>
        <p:spPr>
          <a:xfrm>
            <a:off x="1949569" y="4922714"/>
            <a:ext cx="7119707" cy="90365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 Box 2">
            <a:extLst>
              <a:ext uri="{FF2B5EF4-FFF2-40B4-BE49-F238E27FC236}">
                <a16:creationId xmlns:a16="http://schemas.microsoft.com/office/drawing/2014/main" id="{79641D2C-7CEB-48E2-AE5D-52E7272383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24901" y="5086386"/>
            <a:ext cx="4752975" cy="2881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불량현상 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대분류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 코드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b="0">
                <a:latin typeface="맑은 고딕" pitchFamily="50" charset="-127"/>
                <a:ea typeface="맑은 고딕" pitchFamily="50" charset="-127"/>
              </a:rPr>
              <a:t>불량현상 대분류 명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b="0">
                <a:latin typeface="맑은 고딕" pitchFamily="50" charset="-127"/>
                <a:ea typeface="맑은 고딕" pitchFamily="50" charset="-127"/>
              </a:rPr>
              <a:t>비고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b="0">
                <a:latin typeface="맑은 고딕" pitchFamily="50" charset="-127"/>
                <a:ea typeface="맑은 고딕" pitchFamily="50" charset="-127"/>
              </a:rPr>
              <a:t>사용유무</a:t>
            </a:r>
            <a:endParaRPr lang="ko-KR" altLang="en-US" sz="1100" b="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538066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ko-KR" altLang="en-US" dirty="0"/>
              <a:t>메인</a:t>
            </a:r>
            <a:r>
              <a:rPr lang="en-US" altLang="ko-KR" dirty="0"/>
              <a:t>–</a:t>
            </a:r>
            <a:r>
              <a:rPr lang="ko-KR" altLang="en-US" dirty="0"/>
              <a:t> 로그인 </a:t>
            </a:r>
            <a:r>
              <a:rPr lang="en-US" altLang="ko-KR" dirty="0"/>
              <a:t>(</a:t>
            </a:r>
            <a:r>
              <a:rPr lang="ko-KR" altLang="en-US" dirty="0"/>
              <a:t>공통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로그인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2C2BE4C0-66ED-4D6A-8565-4C8D7BE1D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627" y="1476022"/>
            <a:ext cx="3376462" cy="233851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4449D96-80DE-412A-BDA2-6394791A8B71}"/>
              </a:ext>
            </a:extLst>
          </p:cNvPr>
          <p:cNvSpPr/>
          <p:nvPr/>
        </p:nvSpPr>
        <p:spPr>
          <a:xfrm>
            <a:off x="1666975" y="3171913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DB38A3-C599-484D-A639-2B0C04F95318}"/>
              </a:ext>
            </a:extLst>
          </p:cNvPr>
          <p:cNvSpPr txBox="1"/>
          <p:nvPr/>
        </p:nvSpPr>
        <p:spPr>
          <a:xfrm>
            <a:off x="1594792" y="28648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235077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① </a:t>
            </a:r>
            <a:r>
              <a:rPr lang="ko-KR" altLang="en-US" sz="900" dirty="0"/>
              <a:t>로그인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클릭 시 </a:t>
            </a:r>
            <a:r>
              <a:rPr lang="en-US" altLang="ko-KR" sz="900" dirty="0"/>
              <a:t>ID</a:t>
            </a:r>
            <a:r>
              <a:rPr lang="ko-KR" altLang="en-US" sz="900" dirty="0"/>
              <a:t>텍스트 박스의 문자열을 가져와서</a:t>
            </a: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en-US" altLang="ko-KR" sz="900" dirty="0"/>
              <a:t>    </a:t>
            </a:r>
            <a:r>
              <a:rPr lang="ko-KR" altLang="en-US" sz="900" dirty="0"/>
              <a:t>비밀번호가 맞으면 로그인한다</a:t>
            </a:r>
            <a:r>
              <a:rPr lang="en-US" altLang="ko-KR" sz="9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② </a:t>
            </a:r>
            <a:r>
              <a:rPr lang="ko-KR" altLang="en-US" sz="900" dirty="0"/>
              <a:t>회원가입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회원 가입을 하는 윈도우를 연다</a:t>
            </a:r>
            <a:r>
              <a:rPr lang="en-US" altLang="ko-KR" sz="900" dirty="0"/>
              <a:t>.</a:t>
            </a: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ko-KR" altLang="en-US" sz="900" dirty="0"/>
              <a:t>③ 취소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로그인을 취소하고 어플리케이션을 종료한다</a:t>
            </a:r>
            <a:r>
              <a:rPr lang="en-US" altLang="ko-KR" sz="900" dirty="0"/>
              <a:t>.</a:t>
            </a:r>
          </a:p>
          <a:p>
            <a:pPr>
              <a:lnSpc>
                <a:spcPct val="150000"/>
              </a:lnSpc>
            </a:pPr>
            <a:endParaRPr lang="en-US" altLang="ko-KR" sz="900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E46FDC5-6300-4386-AA3F-B5CD435E3D96}"/>
              </a:ext>
            </a:extLst>
          </p:cNvPr>
          <p:cNvSpPr/>
          <p:nvPr/>
        </p:nvSpPr>
        <p:spPr>
          <a:xfrm>
            <a:off x="3737718" y="3507550"/>
            <a:ext cx="655404" cy="2466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008BEA-2B8F-4B1C-869F-2EF0DA2A112D}"/>
              </a:ext>
            </a:extLst>
          </p:cNvPr>
          <p:cNvSpPr txBox="1"/>
          <p:nvPr/>
        </p:nvSpPr>
        <p:spPr>
          <a:xfrm>
            <a:off x="3437006" y="34376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404EA4-F2A3-4EB1-AFF0-EF64796827FC}"/>
              </a:ext>
            </a:extLst>
          </p:cNvPr>
          <p:cNvSpPr txBox="1"/>
          <p:nvPr/>
        </p:nvSpPr>
        <p:spPr>
          <a:xfrm>
            <a:off x="3165440" y="286342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A813956-9324-478C-8F2E-0A5201B923D4}"/>
              </a:ext>
            </a:extLst>
          </p:cNvPr>
          <p:cNvSpPr/>
          <p:nvPr/>
        </p:nvSpPr>
        <p:spPr>
          <a:xfrm>
            <a:off x="3167976" y="3162465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65099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기준정보</a:t>
            </a:r>
            <a:endParaRPr lang="en-US" altLang="ko-KR" spc="-1" dirty="0">
              <a:latin typeface="굴림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품질규격</a:t>
            </a:r>
            <a:r>
              <a:rPr lang="en-US" altLang="ko-KR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설정</a:t>
            </a:r>
            <a:endParaRPr lang="en-US" altLang="ko-KR" spc="-1" dirty="0">
              <a:latin typeface="굴림"/>
            </a:endParaRPr>
          </a:p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82727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08000" indent="-10764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lang="en-US" altLang="ko-KR" sz="900" dirty="0"/>
              <a:t>①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품목별로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품질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규격을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설정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한다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.</a:t>
            </a:r>
            <a:endParaRPr lang="en-US" altLang="ko-KR" sz="900" spc="-1" dirty="0">
              <a:latin typeface="굴림"/>
            </a:endParaRPr>
          </a:p>
          <a:p>
            <a:pPr marL="108000" indent="-10764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품질규격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복사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: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좌측의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품목정보를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선택후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품질규격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복사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버튼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클릭시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다른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품목에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상세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데이터를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복사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하는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기능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.</a:t>
            </a:r>
            <a:endParaRPr lang="en-US" altLang="ko-KR" sz="900" spc="-1" dirty="0">
              <a:latin typeface="굴림"/>
            </a:endParaRP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</p:txBody>
      </p:sp>
      <p:sp>
        <p:nvSpPr>
          <p:cNvPr id="8" name="Text Box 2">
            <a:extLst>
              <a:ext uri="{FF2B5EF4-FFF2-40B4-BE49-F238E27FC236}">
                <a16:creationId xmlns:a16="http://schemas.microsoft.com/office/drawing/2014/main" id="{4DE7C6E4-4C6D-4D78-95B5-887AF67434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65746" y="2924372"/>
            <a:ext cx="2735207" cy="508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GRID : 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불량현상 대분류 코드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불량현상 대분류 명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비고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사유무</a:t>
            </a:r>
            <a:endParaRPr lang="ko-KR" altLang="en-US" sz="1100" b="0" dirty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0F17F92-8A06-47EE-85AB-BB931058DB84}"/>
              </a:ext>
            </a:extLst>
          </p:cNvPr>
          <p:cNvCxnSpPr>
            <a:cxnSpLocks/>
          </p:cNvCxnSpPr>
          <p:nvPr/>
        </p:nvCxnSpPr>
        <p:spPr>
          <a:xfrm>
            <a:off x="4829908" y="2250831"/>
            <a:ext cx="0" cy="35276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Box 2">
            <a:extLst>
              <a:ext uri="{FF2B5EF4-FFF2-40B4-BE49-F238E27FC236}">
                <a16:creationId xmlns:a16="http://schemas.microsoft.com/office/drawing/2014/main" id="{66C8CE3E-2309-40BB-A9BF-5CDEF6B559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58864" y="2924372"/>
            <a:ext cx="2511760" cy="7525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GRID : 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불량현상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상세분류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 코드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불량현상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 상세분류명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정렬순번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 /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비고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0EBF80C-40C1-40E2-BD65-BC231166A8D9}"/>
              </a:ext>
            </a:extLst>
          </p:cNvPr>
          <p:cNvSpPr/>
          <p:nvPr/>
        </p:nvSpPr>
        <p:spPr>
          <a:xfrm>
            <a:off x="4867275" y="4874844"/>
            <a:ext cx="4202002" cy="90365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 Box 2">
            <a:extLst>
              <a:ext uri="{FF2B5EF4-FFF2-40B4-BE49-F238E27FC236}">
                <a16:creationId xmlns:a16="http://schemas.microsoft.com/office/drawing/2014/main" id="{A3E9ED0D-C379-49FA-AA69-A233B8DDA2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11971" y="5038516"/>
            <a:ext cx="3938952" cy="508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불량현상 상세분류 코드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불량현상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상세분류명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정렬순번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 /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비고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D904D07-2666-4DF4-A8D7-816C0C88C8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916" y="544781"/>
            <a:ext cx="8643938" cy="596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9680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기준정보</a:t>
            </a:r>
            <a:endParaRPr lang="en-US" altLang="ko-KR" spc="-1" dirty="0">
              <a:latin typeface="굴림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공정조건</a:t>
            </a:r>
            <a:r>
              <a:rPr lang="en-US" altLang="ko-KR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설정</a:t>
            </a:r>
            <a:endParaRPr lang="en-US" altLang="ko-KR" spc="-1" dirty="0">
              <a:latin typeface="굴림"/>
            </a:endParaRPr>
          </a:p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82727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08000" indent="-10764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lang="en-US" altLang="ko-KR" sz="900" dirty="0"/>
              <a:t>①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품목별로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공정조건을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설정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한다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.</a:t>
            </a:r>
            <a:endParaRPr lang="en-US" altLang="ko-KR" sz="900" spc="-1" dirty="0">
              <a:latin typeface="굴림"/>
            </a:endParaRPr>
          </a:p>
          <a:p>
            <a:pPr marL="108000" indent="-10764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공정조건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복사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: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좌측의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품목정보를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선택후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공정조건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복사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버튼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클릭시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다른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품목에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상세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데이터를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복사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하는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기능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.</a:t>
            </a:r>
            <a:endParaRPr lang="en-US" altLang="ko-KR" sz="900" spc="-1" dirty="0">
              <a:latin typeface="굴림"/>
            </a:endParaRP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</p:txBody>
      </p:sp>
      <p:sp>
        <p:nvSpPr>
          <p:cNvPr id="8" name="Text Box 2">
            <a:extLst>
              <a:ext uri="{FF2B5EF4-FFF2-40B4-BE49-F238E27FC236}">
                <a16:creationId xmlns:a16="http://schemas.microsoft.com/office/drawing/2014/main" id="{4DE7C6E4-4C6D-4D78-95B5-887AF67434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65746" y="2924372"/>
            <a:ext cx="2735207" cy="508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GRID : 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불량현상 대분류 코드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불량현상 대분류 명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비고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사용유무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0F17F92-8A06-47EE-85AB-BB931058DB84}"/>
              </a:ext>
            </a:extLst>
          </p:cNvPr>
          <p:cNvCxnSpPr>
            <a:cxnSpLocks/>
          </p:cNvCxnSpPr>
          <p:nvPr/>
        </p:nvCxnSpPr>
        <p:spPr>
          <a:xfrm>
            <a:off x="4829908" y="2250831"/>
            <a:ext cx="0" cy="35276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Box 2">
            <a:extLst>
              <a:ext uri="{FF2B5EF4-FFF2-40B4-BE49-F238E27FC236}">
                <a16:creationId xmlns:a16="http://schemas.microsoft.com/office/drawing/2014/main" id="{66C8CE3E-2309-40BB-A9BF-5CDEF6B559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58864" y="2924372"/>
            <a:ext cx="2511760" cy="7525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GRID : 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불량현상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상세분류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 코드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불량현상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 상세분류명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정렬순번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 /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비고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0EBF80C-40C1-40E2-BD65-BC231166A8D9}"/>
              </a:ext>
            </a:extLst>
          </p:cNvPr>
          <p:cNvSpPr/>
          <p:nvPr/>
        </p:nvSpPr>
        <p:spPr>
          <a:xfrm>
            <a:off x="4867275" y="4874844"/>
            <a:ext cx="4202002" cy="90365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 Box 2">
            <a:extLst>
              <a:ext uri="{FF2B5EF4-FFF2-40B4-BE49-F238E27FC236}">
                <a16:creationId xmlns:a16="http://schemas.microsoft.com/office/drawing/2014/main" id="{A3E9ED0D-C379-49FA-AA69-A233B8DDA2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11971" y="5038516"/>
            <a:ext cx="3938952" cy="508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불량현상 상세분류 코드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불량현상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상세분류명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정렬순번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 /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비고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7A45EF8-5F93-413C-865A-43C5BAEF09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727" y="476864"/>
            <a:ext cx="8591550" cy="602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9872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기준정보</a:t>
            </a:r>
            <a:endParaRPr lang="en-US" altLang="ko-KR" spc="-1" dirty="0">
              <a:latin typeface="굴림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불량현상</a:t>
            </a:r>
            <a:r>
              <a:rPr lang="en-US" altLang="ko-KR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대분류</a:t>
            </a:r>
            <a:endParaRPr lang="en-US" altLang="ko-KR" spc="-1" dirty="0">
              <a:latin typeface="굴림"/>
            </a:endParaRPr>
          </a:p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6195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08000" indent="-10764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lang="en-US" altLang="ko-KR" sz="900" dirty="0"/>
              <a:t>①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불량현상에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대한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대분류를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관리합니다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.</a:t>
            </a:r>
            <a:endParaRPr lang="en-US" altLang="ko-KR" sz="900" spc="-1" dirty="0">
              <a:latin typeface="굴림"/>
            </a:endParaRP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</p:txBody>
      </p:sp>
      <p:sp>
        <p:nvSpPr>
          <p:cNvPr id="8" name="Text Box 2">
            <a:extLst>
              <a:ext uri="{FF2B5EF4-FFF2-40B4-BE49-F238E27FC236}">
                <a16:creationId xmlns:a16="http://schemas.microsoft.com/office/drawing/2014/main" id="{4DE7C6E4-4C6D-4D78-95B5-887AF67434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65746" y="2924372"/>
            <a:ext cx="2735207" cy="508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GRID : 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불량현상 대분류 코드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불량현상 대분류 명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비고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사용유무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0F17F92-8A06-47EE-85AB-BB931058DB84}"/>
              </a:ext>
            </a:extLst>
          </p:cNvPr>
          <p:cNvCxnSpPr>
            <a:cxnSpLocks/>
          </p:cNvCxnSpPr>
          <p:nvPr/>
        </p:nvCxnSpPr>
        <p:spPr>
          <a:xfrm>
            <a:off x="4829908" y="2250831"/>
            <a:ext cx="0" cy="35276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Box 2">
            <a:extLst>
              <a:ext uri="{FF2B5EF4-FFF2-40B4-BE49-F238E27FC236}">
                <a16:creationId xmlns:a16="http://schemas.microsoft.com/office/drawing/2014/main" id="{66C8CE3E-2309-40BB-A9BF-5CDEF6B559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58864" y="2924372"/>
            <a:ext cx="2511760" cy="7525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GRID : 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불량현상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상세분류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 코드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불량현상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 상세분류명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정렬순번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 /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비고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0EBF80C-40C1-40E2-BD65-BC231166A8D9}"/>
              </a:ext>
            </a:extLst>
          </p:cNvPr>
          <p:cNvSpPr/>
          <p:nvPr/>
        </p:nvSpPr>
        <p:spPr>
          <a:xfrm>
            <a:off x="4867275" y="4874844"/>
            <a:ext cx="4202002" cy="90365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 Box 2">
            <a:extLst>
              <a:ext uri="{FF2B5EF4-FFF2-40B4-BE49-F238E27FC236}">
                <a16:creationId xmlns:a16="http://schemas.microsoft.com/office/drawing/2014/main" id="{A3E9ED0D-C379-49FA-AA69-A233B8DDA2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11971" y="5038516"/>
            <a:ext cx="3938952" cy="508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불량현상 상세분류 코드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불량현상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상세분류명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정렬순번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 /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비고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2BDE773-4815-403E-9D37-3EC06F6B1A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157" y="541081"/>
            <a:ext cx="8629119" cy="5688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8306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기준정보</a:t>
            </a:r>
            <a:endParaRPr lang="en-US" altLang="ko-KR" spc="-1" dirty="0">
              <a:latin typeface="굴림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불량현상</a:t>
            </a:r>
            <a:r>
              <a:rPr lang="en-US" altLang="ko-KR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상세</a:t>
            </a:r>
            <a:r>
              <a:rPr lang="en-US" altLang="ko-KR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분류</a:t>
            </a:r>
            <a:endParaRPr lang="en-US" altLang="ko-KR" spc="-1" dirty="0">
              <a:latin typeface="굴림"/>
            </a:endParaRPr>
          </a:p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55027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08000" indent="-10764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lang="en-US" altLang="ko-KR" sz="900" dirty="0"/>
              <a:t>①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불량현상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대분류에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따른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상세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분류를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관리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합니다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.</a:t>
            </a:r>
            <a:endParaRPr lang="en-US" altLang="ko-KR" sz="900" spc="-1" dirty="0">
              <a:latin typeface="굴림"/>
            </a:endParaRP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</p:txBody>
      </p: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D3184A4D-A52D-4409-B1B3-B980B5AF6C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800" y="858466"/>
            <a:ext cx="8551476" cy="5158369"/>
          </a:xfrm>
          <a:prstGeom prst="rect">
            <a:avLst/>
          </a:prstGeom>
        </p:spPr>
      </p:pic>
      <p:sp>
        <p:nvSpPr>
          <p:cNvPr id="8" name="Text Box 2">
            <a:extLst>
              <a:ext uri="{FF2B5EF4-FFF2-40B4-BE49-F238E27FC236}">
                <a16:creationId xmlns:a16="http://schemas.microsoft.com/office/drawing/2014/main" id="{4DE7C6E4-4C6D-4D78-95B5-887AF67434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65746" y="2924372"/>
            <a:ext cx="2735207" cy="508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GRID : 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불량현상 대분류 코드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불량현상 대분류 명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비고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사용유무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0F17F92-8A06-47EE-85AB-BB931058DB84}"/>
              </a:ext>
            </a:extLst>
          </p:cNvPr>
          <p:cNvCxnSpPr>
            <a:cxnSpLocks/>
          </p:cNvCxnSpPr>
          <p:nvPr/>
        </p:nvCxnSpPr>
        <p:spPr>
          <a:xfrm>
            <a:off x="4829908" y="2250831"/>
            <a:ext cx="0" cy="35276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Box 2">
            <a:extLst>
              <a:ext uri="{FF2B5EF4-FFF2-40B4-BE49-F238E27FC236}">
                <a16:creationId xmlns:a16="http://schemas.microsoft.com/office/drawing/2014/main" id="{66C8CE3E-2309-40BB-A9BF-5CDEF6B559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58864" y="2924372"/>
            <a:ext cx="2511760" cy="7525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GRID : 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불량현상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상세분류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 코드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불량현상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 상세분류명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정렬순번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 /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비고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0EBF80C-40C1-40E2-BD65-BC231166A8D9}"/>
              </a:ext>
            </a:extLst>
          </p:cNvPr>
          <p:cNvSpPr/>
          <p:nvPr/>
        </p:nvSpPr>
        <p:spPr>
          <a:xfrm>
            <a:off x="4867275" y="4874844"/>
            <a:ext cx="4202002" cy="90365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 Box 2">
            <a:extLst>
              <a:ext uri="{FF2B5EF4-FFF2-40B4-BE49-F238E27FC236}">
                <a16:creationId xmlns:a16="http://schemas.microsoft.com/office/drawing/2014/main" id="{A3E9ED0D-C379-49FA-AA69-A233B8DDA2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11971" y="5038516"/>
            <a:ext cx="3938952" cy="508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불량현상 상세분류 코드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불량현상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상세분류명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정렬순번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 /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비고</a:t>
            </a:r>
          </a:p>
        </p:txBody>
      </p:sp>
    </p:spTree>
    <p:extLst>
      <p:ext uri="{BB962C8B-B14F-4D97-AF65-F5344CB8AC3E}">
        <p14:creationId xmlns:p14="http://schemas.microsoft.com/office/powerpoint/2010/main" val="3543198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기준정보</a:t>
            </a:r>
            <a:endParaRPr lang="en-US" altLang="ko-KR" spc="-1" dirty="0">
              <a:latin typeface="굴림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비가동</a:t>
            </a:r>
            <a:r>
              <a:rPr lang="en-US" altLang="ko-KR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대분류</a:t>
            </a:r>
            <a:endParaRPr lang="en-US" altLang="ko-KR" spc="-1" dirty="0">
              <a:latin typeface="굴림"/>
            </a:endParaRPr>
          </a:p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41177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08000" indent="-10764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lang="en-US" altLang="ko-KR" sz="900" dirty="0"/>
              <a:t>①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비가동에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대한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대분류를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입력합니다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.</a:t>
            </a:r>
            <a:endParaRPr lang="en-US" altLang="ko-KR" sz="900" spc="-1" dirty="0">
              <a:latin typeface="굴림"/>
            </a:endParaRP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</p:txBody>
      </p: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F243B286-B4CB-49FB-9A62-86737C0117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375" y="883813"/>
            <a:ext cx="8542051" cy="5152684"/>
          </a:xfrm>
          <a:prstGeom prst="rect">
            <a:avLst/>
          </a:prstGeom>
        </p:spPr>
      </p:pic>
      <p:sp>
        <p:nvSpPr>
          <p:cNvPr id="9" name="Text Box 2">
            <a:extLst>
              <a:ext uri="{FF2B5EF4-FFF2-40B4-BE49-F238E27FC236}">
                <a16:creationId xmlns:a16="http://schemas.microsoft.com/office/drawing/2014/main" id="{F52CCDE9-E874-4CAE-A1CF-E9741B514A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15852" y="2791561"/>
            <a:ext cx="5111750" cy="2881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GRID : 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비가동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 대분류 코드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비가동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 대분류 명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비고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사용유무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DC5C13D-4556-4A8B-AC44-0F05305481BA}"/>
              </a:ext>
            </a:extLst>
          </p:cNvPr>
          <p:cNvSpPr/>
          <p:nvPr/>
        </p:nvSpPr>
        <p:spPr>
          <a:xfrm>
            <a:off x="2016369" y="4922714"/>
            <a:ext cx="7034057" cy="7395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 Box 2">
            <a:extLst>
              <a:ext uri="{FF2B5EF4-FFF2-40B4-BE49-F238E27FC236}">
                <a16:creationId xmlns:a16="http://schemas.microsoft.com/office/drawing/2014/main" id="{FA6F5DA2-FC3B-40E1-ADAF-B0270D2D7C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44996" y="5148402"/>
            <a:ext cx="4752975" cy="2881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비가동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대분류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 코드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비가동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 대분류 명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비고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사용유무</a:t>
            </a:r>
          </a:p>
        </p:txBody>
      </p:sp>
    </p:spTree>
    <p:extLst>
      <p:ext uri="{BB962C8B-B14F-4D97-AF65-F5344CB8AC3E}">
        <p14:creationId xmlns:p14="http://schemas.microsoft.com/office/powerpoint/2010/main" val="20134339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기준정보</a:t>
            </a:r>
            <a:endParaRPr lang="en-US" altLang="ko-KR" spc="-1" dirty="0">
              <a:latin typeface="굴림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비가동</a:t>
            </a:r>
            <a:r>
              <a:rPr lang="en-US" altLang="ko-KR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ko-KR" altLang="en-US" spc="-1" dirty="0">
                <a:solidFill>
                  <a:srgbClr val="000000"/>
                </a:solidFill>
                <a:latin typeface="맑은 고딕"/>
                <a:ea typeface="맑은 고딕"/>
              </a:rPr>
              <a:t>상세</a:t>
            </a:r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분류</a:t>
            </a:r>
            <a:endParaRPr lang="en-US" altLang="ko-KR" spc="-1" dirty="0">
              <a:latin typeface="굴림"/>
            </a:endParaRPr>
          </a:p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55027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08000" indent="-10764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lang="en-US" altLang="ko-KR" sz="900" dirty="0"/>
              <a:t>①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비가동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대분류에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따른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상세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분류를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관리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합니다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.</a:t>
            </a:r>
            <a:endParaRPr lang="en-US" altLang="ko-KR" sz="900" spc="-1" dirty="0">
              <a:latin typeface="굴림"/>
            </a:endParaRP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</p:txBody>
      </p:sp>
      <p:sp>
        <p:nvSpPr>
          <p:cNvPr id="9" name="Text Box 2">
            <a:extLst>
              <a:ext uri="{FF2B5EF4-FFF2-40B4-BE49-F238E27FC236}">
                <a16:creationId xmlns:a16="http://schemas.microsoft.com/office/drawing/2014/main" id="{F52CCDE9-E874-4CAE-A1CF-E9741B514A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15852" y="2791561"/>
            <a:ext cx="5111750" cy="2881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GRID : 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비가동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 대분류 코드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비가동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 대분류 명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비고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사용유무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DC5C13D-4556-4A8B-AC44-0F05305481BA}"/>
              </a:ext>
            </a:extLst>
          </p:cNvPr>
          <p:cNvSpPr/>
          <p:nvPr/>
        </p:nvSpPr>
        <p:spPr>
          <a:xfrm>
            <a:off x="2016369" y="4922714"/>
            <a:ext cx="7034057" cy="7395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 Box 2">
            <a:extLst>
              <a:ext uri="{FF2B5EF4-FFF2-40B4-BE49-F238E27FC236}">
                <a16:creationId xmlns:a16="http://schemas.microsoft.com/office/drawing/2014/main" id="{FA6F5DA2-FC3B-40E1-ADAF-B0270D2D7C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44996" y="5148402"/>
            <a:ext cx="4752975" cy="2881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비가동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대분류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 코드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비가동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 대분류 명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비고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사용유무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C51B172-EF3F-4667-9AF4-F541177DC9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2" y="646678"/>
            <a:ext cx="8675740" cy="5230247"/>
          </a:xfrm>
          <a:prstGeom prst="rect">
            <a:avLst/>
          </a:prstGeom>
        </p:spPr>
      </p:pic>
      <p:sp>
        <p:nvSpPr>
          <p:cNvPr id="13" name="Text Box 2">
            <a:extLst>
              <a:ext uri="{FF2B5EF4-FFF2-40B4-BE49-F238E27FC236}">
                <a16:creationId xmlns:a16="http://schemas.microsoft.com/office/drawing/2014/main" id="{0F23CF0C-3FD1-4366-9055-6687866CB6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86221" y="2860203"/>
            <a:ext cx="5111750" cy="2881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GRID :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비가동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대분류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코드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/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비가동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대분류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명 /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비고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/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사용유무</a:t>
            </a:r>
            <a:endParaRPr lang="en-US" altLang="ko-KR" sz="1100" b="0" spc="-1" dirty="0">
              <a:latin typeface="굴림"/>
            </a:endParaRPr>
          </a:p>
        </p:txBody>
      </p:sp>
      <p:sp>
        <p:nvSpPr>
          <p:cNvPr id="14" name="Text Box 2">
            <a:extLst>
              <a:ext uri="{FF2B5EF4-FFF2-40B4-BE49-F238E27FC236}">
                <a16:creationId xmlns:a16="http://schemas.microsoft.com/office/drawing/2014/main" id="{6BCBBC93-22FF-440A-81EB-4A8EA1435D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52152" y="3457805"/>
            <a:ext cx="5111750" cy="2881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GRID :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비가동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상세분류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코드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/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비가동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상세분류명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/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정렬순번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/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비고</a:t>
            </a:r>
            <a:endParaRPr lang="en-US" altLang="ko-KR" sz="1100" b="0" spc="-1" dirty="0">
              <a:latin typeface="굴림"/>
            </a:endParaRPr>
          </a:p>
        </p:txBody>
      </p:sp>
    </p:spTree>
    <p:extLst>
      <p:ext uri="{BB962C8B-B14F-4D97-AF65-F5344CB8AC3E}">
        <p14:creationId xmlns:p14="http://schemas.microsoft.com/office/powerpoint/2010/main" val="36265082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기준정보</a:t>
            </a:r>
            <a:endParaRPr lang="en-US" altLang="ko-KR" spc="-1" dirty="0">
              <a:latin typeface="굴림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사용자정의코드</a:t>
            </a:r>
            <a:r>
              <a:rPr lang="en-US" altLang="ko-KR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대분류</a:t>
            </a:r>
            <a:endParaRPr lang="en-US" altLang="ko-KR" spc="-1" dirty="0">
              <a:latin typeface="굴림"/>
            </a:endParaRP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55027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ko-KR" sz="900" dirty="0"/>
              <a:t>①</a:t>
            </a:r>
            <a:endParaRPr lang="en-US" altLang="ko-KR" sz="900" spc="-1" dirty="0">
              <a:latin typeface="굴림"/>
            </a:endParaRPr>
          </a:p>
          <a:p>
            <a:pPr marL="108000" indent="-10764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사용자정의코드에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대한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대분류를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입력합니다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.</a:t>
            </a:r>
            <a:endParaRPr lang="en-US" altLang="ko-KR" sz="900" spc="-1" dirty="0">
              <a:latin typeface="굴림"/>
            </a:endParaRP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DC5C13D-4556-4A8B-AC44-0F05305481BA}"/>
              </a:ext>
            </a:extLst>
          </p:cNvPr>
          <p:cNvSpPr/>
          <p:nvPr/>
        </p:nvSpPr>
        <p:spPr>
          <a:xfrm>
            <a:off x="1663944" y="5766657"/>
            <a:ext cx="7034057" cy="7395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 Box 2">
            <a:extLst>
              <a:ext uri="{FF2B5EF4-FFF2-40B4-BE49-F238E27FC236}">
                <a16:creationId xmlns:a16="http://schemas.microsoft.com/office/drawing/2014/main" id="{FA6F5DA2-FC3B-40E1-ADAF-B0270D2D7C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49921" y="5992345"/>
            <a:ext cx="5379629" cy="286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사용자정의코드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대분류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코드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/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사용자정의코드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대분류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명 /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비고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/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사용유무</a:t>
            </a:r>
            <a:endParaRPr lang="en-US" altLang="ko-KR" sz="1100" b="0" spc="-1" dirty="0">
              <a:latin typeface="굴림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57AB80F-7249-4FF4-A0A7-C0CF013FB9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215" y="440789"/>
            <a:ext cx="8960389" cy="5397356"/>
          </a:xfrm>
          <a:prstGeom prst="rect">
            <a:avLst/>
          </a:prstGeom>
        </p:spPr>
      </p:pic>
      <p:sp>
        <p:nvSpPr>
          <p:cNvPr id="15" name="Text Box 2">
            <a:extLst>
              <a:ext uri="{FF2B5EF4-FFF2-40B4-BE49-F238E27FC236}">
                <a16:creationId xmlns:a16="http://schemas.microsoft.com/office/drawing/2014/main" id="{BD960887-82E3-44B9-8CEF-997A5CC7FD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6995" y="2045212"/>
            <a:ext cx="5379629" cy="286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GRID :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사용자정의코드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대분류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코드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/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사용자정의코드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대분류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명 /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비고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/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사용유무</a:t>
            </a:r>
            <a:endParaRPr lang="en-US" altLang="ko-KR" sz="1100" b="0" spc="-1" dirty="0">
              <a:latin typeface="굴림"/>
            </a:endParaRPr>
          </a:p>
        </p:txBody>
      </p:sp>
    </p:spTree>
    <p:extLst>
      <p:ext uri="{BB962C8B-B14F-4D97-AF65-F5344CB8AC3E}">
        <p14:creationId xmlns:p14="http://schemas.microsoft.com/office/powerpoint/2010/main" val="18721289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기준정보</a:t>
            </a:r>
            <a:endParaRPr lang="en-US" altLang="ko-KR" spc="-1" dirty="0">
              <a:latin typeface="굴림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사용자정의코드</a:t>
            </a:r>
            <a:r>
              <a:rPr lang="en-US" altLang="ko-KR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상세</a:t>
            </a:r>
            <a:r>
              <a:rPr lang="en-US" altLang="ko-KR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분류</a:t>
            </a:r>
            <a:endParaRPr lang="en-US" altLang="ko-KR" spc="-1" dirty="0">
              <a:latin typeface="굴림"/>
            </a:endParaRP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68877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endParaRPr lang="en-US" altLang="ko-KR" sz="900" spc="-1" dirty="0">
              <a:latin typeface="굴림"/>
            </a:endParaRPr>
          </a:p>
          <a:p>
            <a:pPr marL="108000" indent="-10764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사용자정의코드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대분류에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따른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상세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분류를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관리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합니다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.</a:t>
            </a:r>
            <a:endParaRPr lang="en-US" altLang="ko-KR" sz="900" spc="-1" dirty="0">
              <a:latin typeface="굴림"/>
            </a:endParaRP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DC5C13D-4556-4A8B-AC44-0F05305481BA}"/>
              </a:ext>
            </a:extLst>
          </p:cNvPr>
          <p:cNvSpPr/>
          <p:nvPr/>
        </p:nvSpPr>
        <p:spPr>
          <a:xfrm>
            <a:off x="337703" y="5766657"/>
            <a:ext cx="8968901" cy="7395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 Box 2">
            <a:extLst>
              <a:ext uri="{FF2B5EF4-FFF2-40B4-BE49-F238E27FC236}">
                <a16:creationId xmlns:a16="http://schemas.microsoft.com/office/drawing/2014/main" id="{FA6F5DA2-FC3B-40E1-ADAF-B0270D2D7C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6330" y="5992345"/>
            <a:ext cx="6060366" cy="286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사용자정의코드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상세분류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코드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/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사용자정의코드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상세분류명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/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정렬순번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/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비고</a:t>
            </a:r>
            <a:endParaRPr lang="en-US" altLang="ko-KR" sz="1100" b="0" spc="-1" dirty="0">
              <a:latin typeface="굴림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2B44FE2-234A-4B44-A1F6-EA0BA77931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254" y="440789"/>
            <a:ext cx="9072622" cy="5497873"/>
          </a:xfrm>
          <a:prstGeom prst="rect">
            <a:avLst/>
          </a:prstGeom>
        </p:spPr>
      </p:pic>
      <p:sp>
        <p:nvSpPr>
          <p:cNvPr id="15" name="Text Box 2">
            <a:extLst>
              <a:ext uri="{FF2B5EF4-FFF2-40B4-BE49-F238E27FC236}">
                <a16:creationId xmlns:a16="http://schemas.microsoft.com/office/drawing/2014/main" id="{A1979E09-EF16-4DC4-9B71-4D02ADDE3C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1970" y="2469034"/>
            <a:ext cx="6060366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108000" indent="-10764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GRID :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사용자정의코드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대분류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코드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/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사용자정의코드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대분류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명 /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비고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/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사용유무</a:t>
            </a:r>
            <a:endParaRPr lang="en-US" altLang="ko-KR" sz="1100" b="0" spc="-1" dirty="0">
              <a:latin typeface="굴림"/>
            </a:endParaRPr>
          </a:p>
        </p:txBody>
      </p:sp>
      <p:sp>
        <p:nvSpPr>
          <p:cNvPr id="16" name="Text Box 2">
            <a:extLst>
              <a:ext uri="{FF2B5EF4-FFF2-40B4-BE49-F238E27FC236}">
                <a16:creationId xmlns:a16="http://schemas.microsoft.com/office/drawing/2014/main" id="{CFA6234D-34A4-4A22-8DBD-596285C831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40400" y="2973175"/>
            <a:ext cx="6060366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108000" indent="-10764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GRID :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사용자정의코드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상세분류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코드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/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사용자정의코드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상세분류명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/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정렬순번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/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비고</a:t>
            </a:r>
            <a:endParaRPr lang="en-US" altLang="ko-KR" sz="1100" b="0" spc="-1" dirty="0">
              <a:latin typeface="굴림"/>
            </a:endParaRPr>
          </a:p>
        </p:txBody>
      </p:sp>
    </p:spTree>
    <p:extLst>
      <p:ext uri="{BB962C8B-B14F-4D97-AF65-F5344CB8AC3E}">
        <p14:creationId xmlns:p14="http://schemas.microsoft.com/office/powerpoint/2010/main" val="32436151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기준정보</a:t>
            </a:r>
            <a:endParaRPr lang="en-US" altLang="ko-KR" spc="-1" dirty="0">
              <a:latin typeface="굴림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포장등급</a:t>
            </a:r>
            <a:r>
              <a:rPr lang="en-US" altLang="ko-KR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상세</a:t>
            </a:r>
            <a:r>
              <a:rPr lang="en-US" altLang="ko-KR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정의</a:t>
            </a:r>
            <a:endParaRPr lang="en-US" altLang="ko-KR" spc="-1" dirty="0">
              <a:latin typeface="굴림"/>
            </a:endParaRP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55027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endParaRPr lang="en-US" altLang="ko-KR" sz="900" spc="-1" dirty="0">
              <a:latin typeface="굴림"/>
            </a:endParaRPr>
          </a:p>
          <a:p>
            <a:pPr marL="108000" indent="-10764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포장등급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상세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정의를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관리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합니다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.</a:t>
            </a:r>
            <a:endParaRPr lang="en-US" altLang="ko-KR" sz="900" spc="-1" dirty="0">
              <a:latin typeface="굴림"/>
            </a:endParaRP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DC5C13D-4556-4A8B-AC44-0F05305481BA}"/>
              </a:ext>
            </a:extLst>
          </p:cNvPr>
          <p:cNvSpPr/>
          <p:nvPr/>
        </p:nvSpPr>
        <p:spPr>
          <a:xfrm>
            <a:off x="337703" y="5766657"/>
            <a:ext cx="8968901" cy="7395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 Box 2">
            <a:extLst>
              <a:ext uri="{FF2B5EF4-FFF2-40B4-BE49-F238E27FC236}">
                <a16:creationId xmlns:a16="http://schemas.microsoft.com/office/drawing/2014/main" id="{FA6F5DA2-FC3B-40E1-ADAF-B0270D2D7C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6330" y="5992345"/>
            <a:ext cx="6060366" cy="286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포장등급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상세코드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/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포장등급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상세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명 /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상세명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수종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입력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여부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/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사용유무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/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비고</a:t>
            </a:r>
            <a:endParaRPr lang="en-US" altLang="ko-KR" sz="1100" b="0" spc="-1" dirty="0">
              <a:latin typeface="굴림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CFB7F14-DA16-4593-8EA3-4172BC094F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692" y="536431"/>
            <a:ext cx="8398757" cy="5086350"/>
          </a:xfrm>
          <a:prstGeom prst="rect">
            <a:avLst/>
          </a:prstGeom>
        </p:spPr>
      </p:pic>
      <p:sp>
        <p:nvSpPr>
          <p:cNvPr id="13" name="Text Box 2">
            <a:extLst>
              <a:ext uri="{FF2B5EF4-FFF2-40B4-BE49-F238E27FC236}">
                <a16:creationId xmlns:a16="http://schemas.microsoft.com/office/drawing/2014/main" id="{8447C6CF-3616-4342-AC0E-6BE2A3D5A1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1970" y="2756282"/>
            <a:ext cx="6060366" cy="286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GRID :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포장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등급</a:t>
            </a:r>
            <a:endParaRPr lang="en-US" altLang="ko-KR" sz="1100" b="0" spc="-1" dirty="0">
              <a:latin typeface="굴림"/>
            </a:endParaRPr>
          </a:p>
        </p:txBody>
      </p:sp>
      <p:sp>
        <p:nvSpPr>
          <p:cNvPr id="14" name="Text Box 2">
            <a:extLst>
              <a:ext uri="{FF2B5EF4-FFF2-40B4-BE49-F238E27FC236}">
                <a16:creationId xmlns:a16="http://schemas.microsoft.com/office/drawing/2014/main" id="{B71D157E-7826-4A6A-8AED-E899BA10E1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1263" y="2775451"/>
            <a:ext cx="6060366" cy="286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GRID :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포장등급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상세코드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/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포장등급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상세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명 /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상세명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수동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입력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여부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/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사용유무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/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비고</a:t>
            </a:r>
            <a:endParaRPr lang="en-US" altLang="ko-KR" sz="1100" b="0" spc="-1" dirty="0">
              <a:latin typeface="굴림"/>
            </a:endParaRPr>
          </a:p>
        </p:txBody>
      </p:sp>
    </p:spTree>
    <p:extLst>
      <p:ext uri="{BB962C8B-B14F-4D97-AF65-F5344CB8AC3E}">
        <p14:creationId xmlns:p14="http://schemas.microsoft.com/office/powerpoint/2010/main" val="14398721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기준정보</a:t>
            </a:r>
            <a:endParaRPr lang="en-US" altLang="ko-KR" spc="-1" dirty="0">
              <a:latin typeface="굴림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대차정보</a:t>
            </a:r>
            <a:endParaRPr lang="en-US" altLang="ko-KR" spc="-1" dirty="0">
              <a:latin typeface="굴림"/>
            </a:endParaRP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68877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endParaRPr lang="en-US" altLang="ko-KR" sz="900" spc="-1" dirty="0">
              <a:latin typeface="굴림"/>
            </a:endParaRPr>
          </a:p>
          <a:p>
            <a:pPr marL="108000" indent="-10764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대차정보를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입력하는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화면입니다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.</a:t>
            </a:r>
            <a:endParaRPr lang="en-US" altLang="ko-KR" sz="900" spc="-1" dirty="0">
              <a:latin typeface="굴림"/>
            </a:endParaRPr>
          </a:p>
          <a:p>
            <a:pPr marL="108000" indent="-10764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대차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상태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: 0:빈대차,1:적재,2:언로딩</a:t>
            </a:r>
            <a:endParaRPr lang="en-US" altLang="ko-KR" sz="900" spc="-1" dirty="0">
              <a:latin typeface="굴림"/>
            </a:endParaRP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DC5C13D-4556-4A8B-AC44-0F05305481BA}"/>
              </a:ext>
            </a:extLst>
          </p:cNvPr>
          <p:cNvSpPr/>
          <p:nvPr/>
        </p:nvSpPr>
        <p:spPr>
          <a:xfrm>
            <a:off x="337703" y="5766657"/>
            <a:ext cx="8968901" cy="7395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 Box 2">
            <a:extLst>
              <a:ext uri="{FF2B5EF4-FFF2-40B4-BE49-F238E27FC236}">
                <a16:creationId xmlns:a16="http://schemas.microsoft.com/office/drawing/2014/main" id="{FA6F5DA2-FC3B-40E1-ADAF-B0270D2D7C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6330" y="5992345"/>
            <a:ext cx="6060366" cy="286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대차코드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/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대차명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/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대차그룹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/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사용유무</a:t>
            </a:r>
            <a:endParaRPr lang="en-US" altLang="ko-KR" sz="1100" b="0" spc="-1" dirty="0">
              <a:latin typeface="굴림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3827C32-A912-45E6-B8E2-BC57A07285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254" y="440789"/>
            <a:ext cx="8952662" cy="5381625"/>
          </a:xfrm>
          <a:prstGeom prst="rect">
            <a:avLst/>
          </a:prstGeom>
        </p:spPr>
      </p:pic>
      <p:sp>
        <p:nvSpPr>
          <p:cNvPr id="13" name="Text Box 2">
            <a:extLst>
              <a:ext uri="{FF2B5EF4-FFF2-40B4-BE49-F238E27FC236}">
                <a16:creationId xmlns:a16="http://schemas.microsoft.com/office/drawing/2014/main" id="{D5F139CF-0216-417A-A1A8-F3B4D8FFEC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95441" y="2334745"/>
            <a:ext cx="6060366" cy="286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GRID :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대차코드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/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대차명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/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대차그룹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/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대차상태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/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사용유무</a:t>
            </a:r>
            <a:endParaRPr lang="en-US" altLang="ko-KR" sz="1100" b="0" spc="-1" dirty="0">
              <a:latin typeface="굴림"/>
            </a:endParaRPr>
          </a:p>
        </p:txBody>
      </p:sp>
    </p:spTree>
    <p:extLst>
      <p:ext uri="{BB962C8B-B14F-4D97-AF65-F5344CB8AC3E}">
        <p14:creationId xmlns:p14="http://schemas.microsoft.com/office/powerpoint/2010/main" val="17811548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시스템관리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로그인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131202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① </a:t>
            </a:r>
            <a:r>
              <a:rPr lang="ko-KR" altLang="en-US" sz="900" dirty="0"/>
              <a:t>메뉴</a:t>
            </a: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en-US" altLang="ko-KR" sz="900" dirty="0"/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② </a:t>
            </a:r>
            <a:r>
              <a:rPr lang="ko-KR" altLang="en-US" sz="900" dirty="0"/>
              <a:t>즐겨찾기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ko-KR" altLang="en-US" sz="900" dirty="0"/>
              <a:t>③ 취소</a:t>
            </a:r>
            <a:endParaRPr lang="en-US" altLang="ko-KR" sz="900" dirty="0"/>
          </a:p>
          <a:p>
            <a:pPr>
              <a:lnSpc>
                <a:spcPct val="150000"/>
              </a:lnSpc>
            </a:pPr>
            <a:endParaRPr lang="en-US" altLang="ko-KR" sz="9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56BD3D0-0EAC-4891-B56A-9ACC3C8CA5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661" y="931736"/>
            <a:ext cx="8805439" cy="504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1468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ko-KR" altLang="en-US" dirty="0"/>
              <a:t>기계 불량률 알람 </a:t>
            </a:r>
            <a:r>
              <a:rPr lang="en-US" altLang="ko-KR" dirty="0"/>
              <a:t>–</a:t>
            </a:r>
            <a:r>
              <a:rPr lang="ko-KR" altLang="en-US" dirty="0"/>
              <a:t> 로그인 </a:t>
            </a:r>
            <a:r>
              <a:rPr lang="en-US" altLang="ko-KR" dirty="0"/>
              <a:t>(</a:t>
            </a:r>
            <a:r>
              <a:rPr lang="ko-KR" altLang="en-US" dirty="0"/>
              <a:t>공통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로그인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2C2BE4C0-66ED-4D6A-8565-4C8D7BE1D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627" y="1476022"/>
            <a:ext cx="3376462" cy="233851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4449D96-80DE-412A-BDA2-6394791A8B71}"/>
              </a:ext>
            </a:extLst>
          </p:cNvPr>
          <p:cNvSpPr/>
          <p:nvPr/>
        </p:nvSpPr>
        <p:spPr>
          <a:xfrm>
            <a:off x="1666975" y="3171913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DB38A3-C599-484D-A639-2B0C04F95318}"/>
              </a:ext>
            </a:extLst>
          </p:cNvPr>
          <p:cNvSpPr txBox="1"/>
          <p:nvPr/>
        </p:nvSpPr>
        <p:spPr>
          <a:xfrm>
            <a:off x="1594792" y="28648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235077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① </a:t>
            </a:r>
            <a:r>
              <a:rPr lang="ko-KR" altLang="en-US" sz="900" dirty="0"/>
              <a:t>로그인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클릭 시 </a:t>
            </a:r>
            <a:r>
              <a:rPr lang="en-US" altLang="ko-KR" sz="900" dirty="0"/>
              <a:t>ID</a:t>
            </a:r>
            <a:r>
              <a:rPr lang="ko-KR" altLang="en-US" sz="900" dirty="0"/>
              <a:t>텍스트 박스의 문자열을 가져와서</a:t>
            </a: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en-US" altLang="ko-KR" sz="900" dirty="0"/>
              <a:t>    </a:t>
            </a:r>
            <a:r>
              <a:rPr lang="ko-KR" altLang="en-US" sz="900" dirty="0"/>
              <a:t>비밀번호가 맞으면 로그인한다</a:t>
            </a:r>
            <a:r>
              <a:rPr lang="en-US" altLang="ko-KR" sz="9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② </a:t>
            </a:r>
            <a:r>
              <a:rPr lang="ko-KR" altLang="en-US" sz="900" dirty="0"/>
              <a:t>회원가입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회원 가입을 하는 윈도우를 연다</a:t>
            </a:r>
            <a:r>
              <a:rPr lang="en-US" altLang="ko-KR" sz="900" dirty="0"/>
              <a:t>.</a:t>
            </a: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ko-KR" altLang="en-US" sz="900" dirty="0"/>
              <a:t>③ 취소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로그인을 취소하고 어플리케이션을 종료한다</a:t>
            </a:r>
            <a:r>
              <a:rPr lang="en-US" altLang="ko-KR" sz="900" dirty="0"/>
              <a:t>.</a:t>
            </a: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E46FDC5-6300-4386-AA3F-B5CD435E3D96}"/>
              </a:ext>
            </a:extLst>
          </p:cNvPr>
          <p:cNvSpPr/>
          <p:nvPr/>
        </p:nvSpPr>
        <p:spPr>
          <a:xfrm>
            <a:off x="3737718" y="3507550"/>
            <a:ext cx="655404" cy="2466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008BEA-2B8F-4B1C-869F-2EF0DA2A112D}"/>
              </a:ext>
            </a:extLst>
          </p:cNvPr>
          <p:cNvSpPr txBox="1"/>
          <p:nvPr/>
        </p:nvSpPr>
        <p:spPr>
          <a:xfrm>
            <a:off x="3437006" y="34376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404EA4-F2A3-4EB1-AFF0-EF64796827FC}"/>
              </a:ext>
            </a:extLst>
          </p:cNvPr>
          <p:cNvSpPr txBox="1"/>
          <p:nvPr/>
        </p:nvSpPr>
        <p:spPr>
          <a:xfrm>
            <a:off x="3165440" y="286342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A813956-9324-478C-8F2E-0A5201B923D4}"/>
              </a:ext>
            </a:extLst>
          </p:cNvPr>
          <p:cNvSpPr/>
          <p:nvPr/>
        </p:nvSpPr>
        <p:spPr>
          <a:xfrm>
            <a:off x="3167976" y="3162465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 descr="스크린샷이(가) 표시된 사진&#10;&#10;자동 생성된 설명">
            <a:extLst>
              <a:ext uri="{FF2B5EF4-FFF2-40B4-BE49-F238E27FC236}">
                <a16:creationId xmlns:a16="http://schemas.microsoft.com/office/drawing/2014/main" id="{CBB08ACE-BF7C-4564-A208-03BF552E13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042" y="865757"/>
            <a:ext cx="8520539" cy="5139707"/>
          </a:xfrm>
          <a:prstGeom prst="rect">
            <a:avLst/>
          </a:prstGeom>
        </p:spPr>
      </p:pic>
      <p:sp>
        <p:nvSpPr>
          <p:cNvPr id="17" name="Text Box 2">
            <a:extLst>
              <a:ext uri="{FF2B5EF4-FFF2-40B4-BE49-F238E27FC236}">
                <a16:creationId xmlns:a16="http://schemas.microsoft.com/office/drawing/2014/main" id="{2E17A228-B42F-4AC7-9C5E-ACC08B8795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1181" y="2741740"/>
            <a:ext cx="6851519" cy="7282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GRID : 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선택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작업지시상태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작업지시번호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계획일자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계획수량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계획수량단위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품목코드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품목명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작업장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생산일자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생산시작시각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 생산종료시각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생산시간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분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)/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투입 수량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산출 수량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생산수량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생산의뢰번호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생산의뢰순번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프로젝트명</a:t>
            </a:r>
            <a:endParaRPr lang="ko-KR" altLang="en-US" sz="1100" b="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A1F1995-4B7D-4B3B-97F0-6D97A1D6BA27}"/>
              </a:ext>
            </a:extLst>
          </p:cNvPr>
          <p:cNvSpPr/>
          <p:nvPr/>
        </p:nvSpPr>
        <p:spPr>
          <a:xfrm>
            <a:off x="2051181" y="4187209"/>
            <a:ext cx="669911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>
                <a:highlight>
                  <a:srgbClr val="FFFFFF"/>
                </a:highlight>
                <a:latin typeface="맑은 고딕" pitchFamily="50" charset="-127"/>
                <a:ea typeface="맑은 고딕" pitchFamily="50" charset="-127"/>
              </a:rPr>
              <a:t>작업지시번호</a:t>
            </a:r>
            <a:r>
              <a:rPr lang="en-US" altLang="ko-KR" sz="1200" dirty="0">
                <a:highlight>
                  <a:srgbClr val="FFFFFF"/>
                </a:highlight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200" dirty="0" err="1">
                <a:highlight>
                  <a:srgbClr val="FFFFFF"/>
                </a:highlight>
                <a:latin typeface="맑은 고딕" pitchFamily="50" charset="-127"/>
                <a:ea typeface="맑은 고딕" pitchFamily="50" charset="-127"/>
              </a:rPr>
              <a:t>계획일자</a:t>
            </a:r>
            <a:r>
              <a:rPr lang="en-US" altLang="ko-KR" sz="1200" dirty="0">
                <a:highlight>
                  <a:srgbClr val="FFFFFF"/>
                </a:highlight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200" dirty="0" err="1">
                <a:highlight>
                  <a:srgbClr val="FFFFFF"/>
                </a:highlight>
                <a:latin typeface="맑은 고딕" pitchFamily="50" charset="-127"/>
                <a:ea typeface="맑은 고딕" pitchFamily="50" charset="-127"/>
              </a:rPr>
              <a:t>계획수량</a:t>
            </a:r>
            <a:r>
              <a:rPr lang="en-US" altLang="ko-KR" sz="1200" dirty="0">
                <a:highlight>
                  <a:srgbClr val="FFFFFF"/>
                </a:highlight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200" dirty="0">
                <a:highlight>
                  <a:srgbClr val="FFFFFF"/>
                </a:highlight>
                <a:latin typeface="맑은 고딕" pitchFamily="50" charset="-127"/>
                <a:ea typeface="맑은 고딕" pitchFamily="50" charset="-127"/>
              </a:rPr>
              <a:t>계획수량단위</a:t>
            </a:r>
            <a:r>
              <a:rPr lang="en-US" altLang="ko-KR" sz="1200" dirty="0">
                <a:highlight>
                  <a:srgbClr val="FFFFFF"/>
                </a:highlight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200" dirty="0" err="1">
                <a:highlight>
                  <a:srgbClr val="FFFFFF"/>
                </a:highlight>
                <a:latin typeface="맑은 고딕" pitchFamily="50" charset="-127"/>
                <a:ea typeface="맑은 고딕" pitchFamily="50" charset="-127"/>
              </a:rPr>
              <a:t>품목코드</a:t>
            </a:r>
            <a:r>
              <a:rPr lang="en-US" altLang="ko-KR" sz="1200" dirty="0">
                <a:highlight>
                  <a:srgbClr val="FFFFFF"/>
                </a:highlight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200" dirty="0">
                <a:highlight>
                  <a:srgbClr val="FFFFFF"/>
                </a:highlight>
                <a:latin typeface="맑은 고딕" pitchFamily="50" charset="-127"/>
                <a:ea typeface="맑은 고딕" pitchFamily="50" charset="-127"/>
              </a:rPr>
              <a:t>품목명</a:t>
            </a:r>
            <a:r>
              <a:rPr lang="en-US" altLang="ko-KR" sz="1200" dirty="0">
                <a:highlight>
                  <a:srgbClr val="FFFFFF"/>
                </a:highlight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200" dirty="0">
                <a:highlight>
                  <a:srgbClr val="FFFFFF"/>
                </a:highlight>
                <a:latin typeface="맑은 고딕" pitchFamily="50" charset="-127"/>
                <a:ea typeface="맑은 고딕" pitchFamily="50" charset="-127"/>
              </a:rPr>
              <a:t>작업장</a:t>
            </a:r>
            <a:endParaRPr lang="en-US" altLang="ko-KR" sz="1200" dirty="0">
              <a:highlight>
                <a:srgbClr val="FFFFFF"/>
              </a:highlight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1200" dirty="0">
              <a:solidFill>
                <a:srgbClr val="FFFFFF"/>
              </a:solidFill>
              <a:highlight>
                <a:srgbClr val="FFFFFF"/>
              </a:highlight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193780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ko-KR" altLang="en-US" dirty="0"/>
              <a:t>기계 불량률 알람 </a:t>
            </a:r>
            <a:r>
              <a:rPr lang="en-US" altLang="ko-KR" dirty="0"/>
              <a:t>–</a:t>
            </a:r>
            <a:r>
              <a:rPr lang="ko-KR" altLang="en-US" dirty="0"/>
              <a:t> 로그인 </a:t>
            </a:r>
            <a:r>
              <a:rPr lang="en-US" altLang="ko-KR" dirty="0"/>
              <a:t>(</a:t>
            </a:r>
            <a:r>
              <a:rPr lang="ko-KR" altLang="en-US" dirty="0"/>
              <a:t>공통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로그인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2C2BE4C0-66ED-4D6A-8565-4C8D7BE1D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627" y="1476022"/>
            <a:ext cx="3376462" cy="233851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4449D96-80DE-412A-BDA2-6394791A8B71}"/>
              </a:ext>
            </a:extLst>
          </p:cNvPr>
          <p:cNvSpPr/>
          <p:nvPr/>
        </p:nvSpPr>
        <p:spPr>
          <a:xfrm>
            <a:off x="1666975" y="3171913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DB38A3-C599-484D-A639-2B0C04F95318}"/>
              </a:ext>
            </a:extLst>
          </p:cNvPr>
          <p:cNvSpPr txBox="1"/>
          <p:nvPr/>
        </p:nvSpPr>
        <p:spPr>
          <a:xfrm>
            <a:off x="1594792" y="28648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235077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① </a:t>
            </a:r>
            <a:r>
              <a:rPr lang="ko-KR" altLang="en-US" sz="900" dirty="0"/>
              <a:t>로그인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클릭 시 </a:t>
            </a:r>
            <a:r>
              <a:rPr lang="en-US" altLang="ko-KR" sz="900" dirty="0"/>
              <a:t>ID</a:t>
            </a:r>
            <a:r>
              <a:rPr lang="ko-KR" altLang="en-US" sz="900" dirty="0"/>
              <a:t>텍스트 박스의 문자열을 가져와서</a:t>
            </a: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en-US" altLang="ko-KR" sz="900" dirty="0"/>
              <a:t>    </a:t>
            </a:r>
            <a:r>
              <a:rPr lang="ko-KR" altLang="en-US" sz="900" dirty="0"/>
              <a:t>비밀번호가 맞으면 로그인한다</a:t>
            </a:r>
            <a:r>
              <a:rPr lang="en-US" altLang="ko-KR" sz="9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② </a:t>
            </a:r>
            <a:r>
              <a:rPr lang="ko-KR" altLang="en-US" sz="900" dirty="0"/>
              <a:t>회원가입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회원 가입을 하는 윈도우를 연다</a:t>
            </a:r>
            <a:r>
              <a:rPr lang="en-US" altLang="ko-KR" sz="900" dirty="0"/>
              <a:t>.</a:t>
            </a: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ko-KR" altLang="en-US" sz="900" dirty="0"/>
              <a:t>③ 취소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로그인을 취소하고 어플리케이션을 종료한다</a:t>
            </a:r>
            <a:r>
              <a:rPr lang="en-US" altLang="ko-KR" sz="900" dirty="0"/>
              <a:t>.</a:t>
            </a: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E46FDC5-6300-4386-AA3F-B5CD435E3D96}"/>
              </a:ext>
            </a:extLst>
          </p:cNvPr>
          <p:cNvSpPr/>
          <p:nvPr/>
        </p:nvSpPr>
        <p:spPr>
          <a:xfrm>
            <a:off x="3737718" y="3507550"/>
            <a:ext cx="655404" cy="2466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008BEA-2B8F-4B1C-869F-2EF0DA2A112D}"/>
              </a:ext>
            </a:extLst>
          </p:cNvPr>
          <p:cNvSpPr txBox="1"/>
          <p:nvPr/>
        </p:nvSpPr>
        <p:spPr>
          <a:xfrm>
            <a:off x="3437006" y="34376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404EA4-F2A3-4EB1-AFF0-EF64796827FC}"/>
              </a:ext>
            </a:extLst>
          </p:cNvPr>
          <p:cNvSpPr txBox="1"/>
          <p:nvPr/>
        </p:nvSpPr>
        <p:spPr>
          <a:xfrm>
            <a:off x="3165440" y="286342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A813956-9324-478C-8F2E-0A5201B923D4}"/>
              </a:ext>
            </a:extLst>
          </p:cNvPr>
          <p:cNvSpPr/>
          <p:nvPr/>
        </p:nvSpPr>
        <p:spPr>
          <a:xfrm>
            <a:off x="3167976" y="3162465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 descr="스크린샷이(가) 표시된 사진&#10;&#10;자동 생성된 설명">
            <a:extLst>
              <a:ext uri="{FF2B5EF4-FFF2-40B4-BE49-F238E27FC236}">
                <a16:creationId xmlns:a16="http://schemas.microsoft.com/office/drawing/2014/main" id="{E344B370-F88A-4EED-8B4A-5D12FBD69B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531" y="865756"/>
            <a:ext cx="8542047" cy="5152681"/>
          </a:xfrm>
          <a:prstGeom prst="rect">
            <a:avLst/>
          </a:prstGeom>
        </p:spPr>
      </p:pic>
      <p:sp>
        <p:nvSpPr>
          <p:cNvPr id="17" name="Text Box 2">
            <a:extLst>
              <a:ext uri="{FF2B5EF4-FFF2-40B4-BE49-F238E27FC236}">
                <a16:creationId xmlns:a16="http://schemas.microsoft.com/office/drawing/2014/main" id="{5D471A6A-82E8-4C74-823C-BFEDBE28DD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20931" y="2469698"/>
            <a:ext cx="6641429" cy="7282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GRID : 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작업지시상태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작업지시번호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계획일자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계획수량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수량단위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품목코드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품목명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작업장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생산일자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생산시작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생산종료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투입수량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산출수량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생산수량</a:t>
            </a:r>
            <a:endParaRPr lang="ko-KR" altLang="en-US" sz="1100" b="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8C1810B-949F-4EBE-A8B7-DFD4C155EE31}"/>
              </a:ext>
            </a:extLst>
          </p:cNvPr>
          <p:cNvSpPr/>
          <p:nvPr/>
        </p:nvSpPr>
        <p:spPr>
          <a:xfrm>
            <a:off x="9459004" y="5187440"/>
            <a:ext cx="19304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작업지시번호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200" dirty="0" err="1">
                <a:latin typeface="맑은 고딕" pitchFamily="50" charset="-127"/>
                <a:ea typeface="맑은 고딕" pitchFamily="50" charset="-127"/>
              </a:rPr>
              <a:t>계획일자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200" dirty="0" err="1">
                <a:latin typeface="맑은 고딕" pitchFamily="50" charset="-127"/>
                <a:ea typeface="맑은 고딕" pitchFamily="50" charset="-127"/>
              </a:rPr>
              <a:t>계획수량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계획수량단위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200" dirty="0" err="1">
                <a:latin typeface="맑은 고딕" pitchFamily="50" charset="-127"/>
                <a:ea typeface="맑은 고딕" pitchFamily="50" charset="-127"/>
              </a:rPr>
              <a:t>품목코드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품목명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작업장</a:t>
            </a:r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904955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ko-KR" altLang="en-US" dirty="0"/>
              <a:t>기계 불량률 알람 </a:t>
            </a:r>
            <a:r>
              <a:rPr lang="en-US" altLang="ko-KR" dirty="0"/>
              <a:t>–</a:t>
            </a:r>
            <a:r>
              <a:rPr lang="ko-KR" altLang="en-US" dirty="0"/>
              <a:t> 로그인 </a:t>
            </a:r>
            <a:r>
              <a:rPr lang="en-US" altLang="ko-KR" dirty="0"/>
              <a:t>(</a:t>
            </a:r>
            <a:r>
              <a:rPr lang="ko-KR" altLang="en-US" dirty="0"/>
              <a:t>공통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로그인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2C2BE4C0-66ED-4D6A-8565-4C8D7BE1D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627" y="1476022"/>
            <a:ext cx="3376462" cy="233851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4449D96-80DE-412A-BDA2-6394791A8B71}"/>
              </a:ext>
            </a:extLst>
          </p:cNvPr>
          <p:cNvSpPr/>
          <p:nvPr/>
        </p:nvSpPr>
        <p:spPr>
          <a:xfrm>
            <a:off x="1666975" y="3171913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DB38A3-C599-484D-A639-2B0C04F95318}"/>
              </a:ext>
            </a:extLst>
          </p:cNvPr>
          <p:cNvSpPr txBox="1"/>
          <p:nvPr/>
        </p:nvSpPr>
        <p:spPr>
          <a:xfrm>
            <a:off x="1594792" y="28648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235077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① </a:t>
            </a:r>
            <a:r>
              <a:rPr lang="ko-KR" altLang="en-US" sz="900" dirty="0"/>
              <a:t>로그인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클릭 시 </a:t>
            </a:r>
            <a:r>
              <a:rPr lang="en-US" altLang="ko-KR" sz="900" dirty="0"/>
              <a:t>ID</a:t>
            </a:r>
            <a:r>
              <a:rPr lang="ko-KR" altLang="en-US" sz="900" dirty="0"/>
              <a:t>텍스트 박스의 문자열을 가져와서</a:t>
            </a: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en-US" altLang="ko-KR" sz="900" dirty="0"/>
              <a:t>    </a:t>
            </a:r>
            <a:r>
              <a:rPr lang="ko-KR" altLang="en-US" sz="900" dirty="0"/>
              <a:t>비밀번호가 맞으면 로그인한다</a:t>
            </a:r>
            <a:r>
              <a:rPr lang="en-US" altLang="ko-KR" sz="9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② </a:t>
            </a:r>
            <a:r>
              <a:rPr lang="ko-KR" altLang="en-US" sz="900" dirty="0"/>
              <a:t>회원가입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회원 가입을 하는 윈도우를 연다</a:t>
            </a:r>
            <a:r>
              <a:rPr lang="en-US" altLang="ko-KR" sz="900" dirty="0"/>
              <a:t>.</a:t>
            </a: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ko-KR" altLang="en-US" sz="900" dirty="0"/>
              <a:t>③ 취소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로그인을 취소하고 어플리케이션을 종료한다</a:t>
            </a:r>
            <a:r>
              <a:rPr lang="en-US" altLang="ko-KR" sz="900" dirty="0"/>
              <a:t>.</a:t>
            </a: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E46FDC5-6300-4386-AA3F-B5CD435E3D96}"/>
              </a:ext>
            </a:extLst>
          </p:cNvPr>
          <p:cNvSpPr/>
          <p:nvPr/>
        </p:nvSpPr>
        <p:spPr>
          <a:xfrm>
            <a:off x="3737718" y="3507550"/>
            <a:ext cx="655404" cy="2466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008BEA-2B8F-4B1C-869F-2EF0DA2A112D}"/>
              </a:ext>
            </a:extLst>
          </p:cNvPr>
          <p:cNvSpPr txBox="1"/>
          <p:nvPr/>
        </p:nvSpPr>
        <p:spPr>
          <a:xfrm>
            <a:off x="3437006" y="34376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404EA4-F2A3-4EB1-AFF0-EF64796827FC}"/>
              </a:ext>
            </a:extLst>
          </p:cNvPr>
          <p:cNvSpPr txBox="1"/>
          <p:nvPr/>
        </p:nvSpPr>
        <p:spPr>
          <a:xfrm>
            <a:off x="3165440" y="286342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A813956-9324-478C-8F2E-0A5201B923D4}"/>
              </a:ext>
            </a:extLst>
          </p:cNvPr>
          <p:cNvSpPr/>
          <p:nvPr/>
        </p:nvSpPr>
        <p:spPr>
          <a:xfrm>
            <a:off x="3167976" y="3162465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 descr="스크린샷이(가) 표시된 사진&#10;&#10;자동 생성된 설명">
            <a:extLst>
              <a:ext uri="{FF2B5EF4-FFF2-40B4-BE49-F238E27FC236}">
                <a16:creationId xmlns:a16="http://schemas.microsoft.com/office/drawing/2014/main" id="{74A2E0B2-7834-49CD-A02B-40B70188A7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531" y="864929"/>
            <a:ext cx="8542047" cy="5152681"/>
          </a:xfrm>
          <a:prstGeom prst="rect">
            <a:avLst/>
          </a:prstGeom>
        </p:spPr>
      </p:pic>
      <p:sp>
        <p:nvSpPr>
          <p:cNvPr id="17" name="Text Box 2">
            <a:extLst>
              <a:ext uri="{FF2B5EF4-FFF2-40B4-BE49-F238E27FC236}">
                <a16:creationId xmlns:a16="http://schemas.microsoft.com/office/drawing/2014/main" id="{7AFBA17F-1DA9-4B94-AF06-E24B8E8494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58994" y="2449490"/>
            <a:ext cx="6638906" cy="7525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GRID : 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작업지시상태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작업지시번호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계획일자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계획수량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수량단위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품목코드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품목명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작업장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생산일자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생산시작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생산종료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투입수량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산출수량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생산수량</a:t>
            </a:r>
            <a:endParaRPr lang="ko-KR" altLang="en-US" sz="1100" b="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Text Box 2">
            <a:extLst>
              <a:ext uri="{FF2B5EF4-FFF2-40B4-BE49-F238E27FC236}">
                <a16:creationId xmlns:a16="http://schemas.microsoft.com/office/drawing/2014/main" id="{21B77B84-96E0-419C-9F9B-DE2A75A7F6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48487" y="4426486"/>
            <a:ext cx="2008096" cy="508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CHART : 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선택한 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작업지시의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 시간대별 실적 수량</a:t>
            </a:r>
          </a:p>
        </p:txBody>
      </p:sp>
    </p:spTree>
    <p:extLst>
      <p:ext uri="{BB962C8B-B14F-4D97-AF65-F5344CB8AC3E}">
        <p14:creationId xmlns:p14="http://schemas.microsoft.com/office/powerpoint/2010/main" val="23338183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ko-KR" altLang="en-US" dirty="0"/>
              <a:t>기계 불량률 알람 </a:t>
            </a:r>
            <a:r>
              <a:rPr lang="en-US" altLang="ko-KR" dirty="0"/>
              <a:t>–</a:t>
            </a:r>
            <a:r>
              <a:rPr lang="ko-KR" altLang="en-US" dirty="0"/>
              <a:t> 로그인 </a:t>
            </a:r>
            <a:r>
              <a:rPr lang="en-US" altLang="ko-KR" dirty="0"/>
              <a:t>(</a:t>
            </a:r>
            <a:r>
              <a:rPr lang="ko-KR" altLang="en-US" dirty="0"/>
              <a:t>공통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로그인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2C2BE4C0-66ED-4D6A-8565-4C8D7BE1D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627" y="1476022"/>
            <a:ext cx="3376462" cy="233851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4449D96-80DE-412A-BDA2-6394791A8B71}"/>
              </a:ext>
            </a:extLst>
          </p:cNvPr>
          <p:cNvSpPr/>
          <p:nvPr/>
        </p:nvSpPr>
        <p:spPr>
          <a:xfrm>
            <a:off x="1666975" y="3171913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DB38A3-C599-484D-A639-2B0C04F95318}"/>
              </a:ext>
            </a:extLst>
          </p:cNvPr>
          <p:cNvSpPr txBox="1"/>
          <p:nvPr/>
        </p:nvSpPr>
        <p:spPr>
          <a:xfrm>
            <a:off x="1594792" y="28648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235077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① </a:t>
            </a:r>
            <a:r>
              <a:rPr lang="ko-KR" altLang="en-US" sz="900" dirty="0"/>
              <a:t>로그인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클릭 시 </a:t>
            </a:r>
            <a:r>
              <a:rPr lang="en-US" altLang="ko-KR" sz="900" dirty="0"/>
              <a:t>ID</a:t>
            </a:r>
            <a:r>
              <a:rPr lang="ko-KR" altLang="en-US" sz="900" dirty="0"/>
              <a:t>텍스트 박스의 문자열을 가져와서</a:t>
            </a: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en-US" altLang="ko-KR" sz="900" dirty="0"/>
              <a:t>    </a:t>
            </a:r>
            <a:r>
              <a:rPr lang="ko-KR" altLang="en-US" sz="900" dirty="0"/>
              <a:t>비밀번호가 맞으면 로그인한다</a:t>
            </a:r>
            <a:r>
              <a:rPr lang="en-US" altLang="ko-KR" sz="9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② </a:t>
            </a:r>
            <a:r>
              <a:rPr lang="ko-KR" altLang="en-US" sz="900" dirty="0"/>
              <a:t>회원가입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회원 가입을 하는 윈도우를 연다</a:t>
            </a:r>
            <a:r>
              <a:rPr lang="en-US" altLang="ko-KR" sz="900" dirty="0"/>
              <a:t>.</a:t>
            </a: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ko-KR" altLang="en-US" sz="900" dirty="0"/>
              <a:t>③ 취소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로그인을 취소하고 어플리케이션을 종료한다</a:t>
            </a:r>
            <a:r>
              <a:rPr lang="en-US" altLang="ko-KR" sz="900" dirty="0"/>
              <a:t>.</a:t>
            </a: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E46FDC5-6300-4386-AA3F-B5CD435E3D96}"/>
              </a:ext>
            </a:extLst>
          </p:cNvPr>
          <p:cNvSpPr/>
          <p:nvPr/>
        </p:nvSpPr>
        <p:spPr>
          <a:xfrm>
            <a:off x="3737718" y="3507550"/>
            <a:ext cx="655404" cy="2466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008BEA-2B8F-4B1C-869F-2EF0DA2A112D}"/>
              </a:ext>
            </a:extLst>
          </p:cNvPr>
          <p:cNvSpPr txBox="1"/>
          <p:nvPr/>
        </p:nvSpPr>
        <p:spPr>
          <a:xfrm>
            <a:off x="3437006" y="34376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404EA4-F2A3-4EB1-AFF0-EF64796827FC}"/>
              </a:ext>
            </a:extLst>
          </p:cNvPr>
          <p:cNvSpPr txBox="1"/>
          <p:nvPr/>
        </p:nvSpPr>
        <p:spPr>
          <a:xfrm>
            <a:off x="3165440" y="286342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A813956-9324-478C-8F2E-0A5201B923D4}"/>
              </a:ext>
            </a:extLst>
          </p:cNvPr>
          <p:cNvSpPr/>
          <p:nvPr/>
        </p:nvSpPr>
        <p:spPr>
          <a:xfrm>
            <a:off x="3167976" y="3162465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 descr="스크린샷이(가) 표시된 사진&#10;&#10;자동 생성된 설명">
            <a:extLst>
              <a:ext uri="{FF2B5EF4-FFF2-40B4-BE49-F238E27FC236}">
                <a16:creationId xmlns:a16="http://schemas.microsoft.com/office/drawing/2014/main" id="{0DA97723-D535-46EF-AF41-F2DF3891EE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796" y="868981"/>
            <a:ext cx="8520539" cy="5139707"/>
          </a:xfrm>
          <a:prstGeom prst="rect">
            <a:avLst/>
          </a:prstGeom>
        </p:spPr>
      </p:pic>
      <p:sp>
        <p:nvSpPr>
          <p:cNvPr id="17" name="Text Box 2">
            <a:extLst>
              <a:ext uri="{FF2B5EF4-FFF2-40B4-BE49-F238E27FC236}">
                <a16:creationId xmlns:a16="http://schemas.microsoft.com/office/drawing/2014/main" id="{58B089C8-3263-4F84-9721-97B0FBC9FE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58994" y="2622875"/>
            <a:ext cx="7826345" cy="292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>
              <a:lnSpc>
                <a:spcPct val="130000"/>
              </a:lnSpc>
              <a:spcBef>
                <a:spcPct val="0"/>
              </a:spcBef>
              <a:buClrTx/>
            </a:pP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GRID : 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작업지시상태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 /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작업지시번호 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품목코드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품목명 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작업장 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투입수량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산출수량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생산수량</a:t>
            </a:r>
            <a:endParaRPr lang="ko-KR" altLang="en-US" sz="1000" b="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839743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ko-KR" altLang="en-US" dirty="0"/>
              <a:t>기계 불량률 알람 </a:t>
            </a:r>
            <a:r>
              <a:rPr lang="en-US" altLang="ko-KR" dirty="0"/>
              <a:t>–</a:t>
            </a:r>
            <a:r>
              <a:rPr lang="ko-KR" altLang="en-US" dirty="0"/>
              <a:t> 로그인 </a:t>
            </a:r>
            <a:r>
              <a:rPr lang="en-US" altLang="ko-KR" dirty="0"/>
              <a:t>(</a:t>
            </a:r>
            <a:r>
              <a:rPr lang="ko-KR" altLang="en-US" dirty="0"/>
              <a:t>공통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로그인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2C2BE4C0-66ED-4D6A-8565-4C8D7BE1D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627" y="1476022"/>
            <a:ext cx="3376462" cy="233851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4449D96-80DE-412A-BDA2-6394791A8B71}"/>
              </a:ext>
            </a:extLst>
          </p:cNvPr>
          <p:cNvSpPr/>
          <p:nvPr/>
        </p:nvSpPr>
        <p:spPr>
          <a:xfrm>
            <a:off x="1666975" y="3171913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DB38A3-C599-484D-A639-2B0C04F95318}"/>
              </a:ext>
            </a:extLst>
          </p:cNvPr>
          <p:cNvSpPr txBox="1"/>
          <p:nvPr/>
        </p:nvSpPr>
        <p:spPr>
          <a:xfrm>
            <a:off x="1594792" y="28648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235077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① </a:t>
            </a:r>
            <a:r>
              <a:rPr lang="ko-KR" altLang="en-US" sz="900" dirty="0"/>
              <a:t>로그인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클릭 시 </a:t>
            </a:r>
            <a:r>
              <a:rPr lang="en-US" altLang="ko-KR" sz="900" dirty="0"/>
              <a:t>ID</a:t>
            </a:r>
            <a:r>
              <a:rPr lang="ko-KR" altLang="en-US" sz="900" dirty="0"/>
              <a:t>텍스트 박스의 문자열을 가져와서</a:t>
            </a: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en-US" altLang="ko-KR" sz="900" dirty="0"/>
              <a:t>    </a:t>
            </a:r>
            <a:r>
              <a:rPr lang="ko-KR" altLang="en-US" sz="900" dirty="0"/>
              <a:t>비밀번호가 맞으면 로그인한다</a:t>
            </a:r>
            <a:r>
              <a:rPr lang="en-US" altLang="ko-KR" sz="9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② </a:t>
            </a:r>
            <a:r>
              <a:rPr lang="ko-KR" altLang="en-US" sz="900" dirty="0"/>
              <a:t>회원가입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회원 가입을 하는 윈도우를 연다</a:t>
            </a:r>
            <a:r>
              <a:rPr lang="en-US" altLang="ko-KR" sz="900" dirty="0"/>
              <a:t>.</a:t>
            </a: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ko-KR" altLang="en-US" sz="900" dirty="0"/>
              <a:t>③ 취소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로그인을 취소하고 어플리케이션을 종료한다</a:t>
            </a:r>
            <a:r>
              <a:rPr lang="en-US" altLang="ko-KR" sz="900" dirty="0"/>
              <a:t>.</a:t>
            </a: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E46FDC5-6300-4386-AA3F-B5CD435E3D96}"/>
              </a:ext>
            </a:extLst>
          </p:cNvPr>
          <p:cNvSpPr/>
          <p:nvPr/>
        </p:nvSpPr>
        <p:spPr>
          <a:xfrm>
            <a:off x="3737718" y="3507550"/>
            <a:ext cx="655404" cy="2466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008BEA-2B8F-4B1C-869F-2EF0DA2A112D}"/>
              </a:ext>
            </a:extLst>
          </p:cNvPr>
          <p:cNvSpPr txBox="1"/>
          <p:nvPr/>
        </p:nvSpPr>
        <p:spPr>
          <a:xfrm>
            <a:off x="3437006" y="34376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404EA4-F2A3-4EB1-AFF0-EF64796827FC}"/>
              </a:ext>
            </a:extLst>
          </p:cNvPr>
          <p:cNvSpPr txBox="1"/>
          <p:nvPr/>
        </p:nvSpPr>
        <p:spPr>
          <a:xfrm>
            <a:off x="3165440" y="286342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A813956-9324-478C-8F2E-0A5201B923D4}"/>
              </a:ext>
            </a:extLst>
          </p:cNvPr>
          <p:cNvSpPr/>
          <p:nvPr/>
        </p:nvSpPr>
        <p:spPr>
          <a:xfrm>
            <a:off x="3167976" y="3162465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 descr="스크린샷이(가) 표시된 사진&#10;&#10;자동 생성된 설명">
            <a:extLst>
              <a:ext uri="{FF2B5EF4-FFF2-40B4-BE49-F238E27FC236}">
                <a16:creationId xmlns:a16="http://schemas.microsoft.com/office/drawing/2014/main" id="{E54EA7A9-F130-4D8C-A2CD-538B9A58C8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796" y="875469"/>
            <a:ext cx="8531294" cy="5146195"/>
          </a:xfrm>
          <a:prstGeom prst="rect">
            <a:avLst/>
          </a:prstGeom>
        </p:spPr>
      </p:pic>
      <p:sp>
        <p:nvSpPr>
          <p:cNvPr id="17" name="Text Box 2">
            <a:extLst>
              <a:ext uri="{FF2B5EF4-FFF2-40B4-BE49-F238E27FC236}">
                <a16:creationId xmlns:a16="http://schemas.microsoft.com/office/drawing/2014/main" id="{AE0A7E5F-E92F-4D76-A8B6-29F3EA8CFA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7183" y="2515940"/>
            <a:ext cx="3816473" cy="6924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GRID :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선택 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작업상태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 /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작업지시번호 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품목코드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품목명 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작업장 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투입수량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산출수량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생산수량</a:t>
            </a:r>
            <a:endParaRPr lang="ko-KR" altLang="en-US" sz="1000" b="0" dirty="0">
              <a:latin typeface="맑은 고딕" pitchFamily="50" charset="-127"/>
              <a:ea typeface="맑은 고딕" pitchFamily="50" charset="-127"/>
            </a:endParaRPr>
          </a:p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endParaRPr lang="ko-KR" altLang="en-US" sz="1000" b="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Text Box 2">
            <a:extLst>
              <a:ext uri="{FF2B5EF4-FFF2-40B4-BE49-F238E27FC236}">
                <a16:creationId xmlns:a16="http://schemas.microsoft.com/office/drawing/2014/main" id="{8FBBCAAC-F80D-4BB1-9C70-A9AB0A6B3F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81067" y="4214143"/>
            <a:ext cx="3076079" cy="492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GRID :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선택 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팔렛트번호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등급 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등급상세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 코드 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등급상세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 명 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수량 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 ERP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업로드 여부</a:t>
            </a:r>
          </a:p>
        </p:txBody>
      </p:sp>
    </p:spTree>
    <p:extLst>
      <p:ext uri="{BB962C8B-B14F-4D97-AF65-F5344CB8AC3E}">
        <p14:creationId xmlns:p14="http://schemas.microsoft.com/office/powerpoint/2010/main" val="36948510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ko-KR" altLang="en-US" dirty="0"/>
              <a:t>기계 불량률 알람 </a:t>
            </a:r>
            <a:r>
              <a:rPr lang="en-US" altLang="ko-KR" dirty="0"/>
              <a:t>–</a:t>
            </a:r>
            <a:r>
              <a:rPr lang="ko-KR" altLang="en-US" dirty="0"/>
              <a:t> 로그인 </a:t>
            </a:r>
            <a:r>
              <a:rPr lang="en-US" altLang="ko-KR" dirty="0"/>
              <a:t>(</a:t>
            </a:r>
            <a:r>
              <a:rPr lang="ko-KR" altLang="en-US" dirty="0"/>
              <a:t>공통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로그인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2C2BE4C0-66ED-4D6A-8565-4C8D7BE1D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627" y="1476022"/>
            <a:ext cx="3376462" cy="233851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4449D96-80DE-412A-BDA2-6394791A8B71}"/>
              </a:ext>
            </a:extLst>
          </p:cNvPr>
          <p:cNvSpPr/>
          <p:nvPr/>
        </p:nvSpPr>
        <p:spPr>
          <a:xfrm>
            <a:off x="1666975" y="3171913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DB38A3-C599-484D-A639-2B0C04F95318}"/>
              </a:ext>
            </a:extLst>
          </p:cNvPr>
          <p:cNvSpPr txBox="1"/>
          <p:nvPr/>
        </p:nvSpPr>
        <p:spPr>
          <a:xfrm>
            <a:off x="1594792" y="28648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235077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① </a:t>
            </a:r>
            <a:r>
              <a:rPr lang="ko-KR" altLang="en-US" sz="900" dirty="0"/>
              <a:t>로그인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클릭 시 </a:t>
            </a:r>
            <a:r>
              <a:rPr lang="en-US" altLang="ko-KR" sz="900" dirty="0"/>
              <a:t>ID</a:t>
            </a:r>
            <a:r>
              <a:rPr lang="ko-KR" altLang="en-US" sz="900" dirty="0"/>
              <a:t>텍스트 박스의 문자열을 가져와서</a:t>
            </a: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en-US" altLang="ko-KR" sz="900" dirty="0"/>
              <a:t>    </a:t>
            </a:r>
            <a:r>
              <a:rPr lang="ko-KR" altLang="en-US" sz="900" dirty="0"/>
              <a:t>비밀번호가 맞으면 로그인한다</a:t>
            </a:r>
            <a:r>
              <a:rPr lang="en-US" altLang="ko-KR" sz="9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② </a:t>
            </a:r>
            <a:r>
              <a:rPr lang="ko-KR" altLang="en-US" sz="900" dirty="0"/>
              <a:t>회원가입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회원 가입을 하는 윈도우를 연다</a:t>
            </a:r>
            <a:r>
              <a:rPr lang="en-US" altLang="ko-KR" sz="900" dirty="0"/>
              <a:t>.</a:t>
            </a: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ko-KR" altLang="en-US" sz="900" dirty="0"/>
              <a:t>③ 취소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로그인을 취소하고 어플리케이션을 종료한다</a:t>
            </a:r>
            <a:r>
              <a:rPr lang="en-US" altLang="ko-KR" sz="900" dirty="0"/>
              <a:t>.</a:t>
            </a: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E46FDC5-6300-4386-AA3F-B5CD435E3D96}"/>
              </a:ext>
            </a:extLst>
          </p:cNvPr>
          <p:cNvSpPr/>
          <p:nvPr/>
        </p:nvSpPr>
        <p:spPr>
          <a:xfrm>
            <a:off x="3737718" y="3507550"/>
            <a:ext cx="655404" cy="2466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008BEA-2B8F-4B1C-869F-2EF0DA2A112D}"/>
              </a:ext>
            </a:extLst>
          </p:cNvPr>
          <p:cNvSpPr txBox="1"/>
          <p:nvPr/>
        </p:nvSpPr>
        <p:spPr>
          <a:xfrm>
            <a:off x="3437006" y="34376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404EA4-F2A3-4EB1-AFF0-EF64796827FC}"/>
              </a:ext>
            </a:extLst>
          </p:cNvPr>
          <p:cNvSpPr txBox="1"/>
          <p:nvPr/>
        </p:nvSpPr>
        <p:spPr>
          <a:xfrm>
            <a:off x="3165440" y="286342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A813956-9324-478C-8F2E-0A5201B923D4}"/>
              </a:ext>
            </a:extLst>
          </p:cNvPr>
          <p:cNvSpPr/>
          <p:nvPr/>
        </p:nvSpPr>
        <p:spPr>
          <a:xfrm>
            <a:off x="3167976" y="3162465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 descr="스크린샷이(가) 표시된 사진&#10;&#10;자동 생성된 설명">
            <a:extLst>
              <a:ext uri="{FF2B5EF4-FFF2-40B4-BE49-F238E27FC236}">
                <a16:creationId xmlns:a16="http://schemas.microsoft.com/office/drawing/2014/main" id="{4419D861-9C1B-47DA-84B7-F860CB47B1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796" y="864931"/>
            <a:ext cx="8542051" cy="5152684"/>
          </a:xfrm>
          <a:prstGeom prst="rect">
            <a:avLst/>
          </a:prstGeom>
        </p:spPr>
      </p:pic>
      <p:sp>
        <p:nvSpPr>
          <p:cNvPr id="17" name="Text Box 2">
            <a:extLst>
              <a:ext uri="{FF2B5EF4-FFF2-40B4-BE49-F238E27FC236}">
                <a16:creationId xmlns:a16="http://schemas.microsoft.com/office/drawing/2014/main" id="{AB8327A7-8CD3-45E9-96EA-720A274F02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58994" y="2536594"/>
            <a:ext cx="8473591" cy="292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GRID :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생산일자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품목코드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품목명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팔레트번호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입고수량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마감시각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취소시각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/ERP 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업로드여부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작업지시번호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작업지시상태</a:t>
            </a:r>
          </a:p>
        </p:txBody>
      </p:sp>
    </p:spTree>
    <p:extLst>
      <p:ext uri="{BB962C8B-B14F-4D97-AF65-F5344CB8AC3E}">
        <p14:creationId xmlns:p14="http://schemas.microsoft.com/office/powerpoint/2010/main" val="35349972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ko-KR" altLang="en-US" dirty="0"/>
              <a:t>기계 불량률 알람 </a:t>
            </a:r>
            <a:r>
              <a:rPr lang="en-US" altLang="ko-KR" dirty="0"/>
              <a:t>–</a:t>
            </a:r>
            <a:r>
              <a:rPr lang="ko-KR" altLang="en-US" dirty="0"/>
              <a:t> 로그인 </a:t>
            </a:r>
            <a:r>
              <a:rPr lang="en-US" altLang="ko-KR" dirty="0"/>
              <a:t>(</a:t>
            </a:r>
            <a:r>
              <a:rPr lang="ko-KR" altLang="en-US" dirty="0"/>
              <a:t>공통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로그인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2C2BE4C0-66ED-4D6A-8565-4C8D7BE1D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627" y="1476022"/>
            <a:ext cx="3376462" cy="233851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4449D96-80DE-412A-BDA2-6394791A8B71}"/>
              </a:ext>
            </a:extLst>
          </p:cNvPr>
          <p:cNvSpPr/>
          <p:nvPr/>
        </p:nvSpPr>
        <p:spPr>
          <a:xfrm>
            <a:off x="1666975" y="3171913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DB38A3-C599-484D-A639-2B0C04F95318}"/>
              </a:ext>
            </a:extLst>
          </p:cNvPr>
          <p:cNvSpPr txBox="1"/>
          <p:nvPr/>
        </p:nvSpPr>
        <p:spPr>
          <a:xfrm>
            <a:off x="1594792" y="28648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235077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① </a:t>
            </a:r>
            <a:r>
              <a:rPr lang="ko-KR" altLang="en-US" sz="900" dirty="0"/>
              <a:t>로그인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클릭 시 </a:t>
            </a:r>
            <a:r>
              <a:rPr lang="en-US" altLang="ko-KR" sz="900" dirty="0"/>
              <a:t>ID</a:t>
            </a:r>
            <a:r>
              <a:rPr lang="ko-KR" altLang="en-US" sz="900" dirty="0"/>
              <a:t>텍스트 박스의 문자열을 가져와서</a:t>
            </a: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en-US" altLang="ko-KR" sz="900" dirty="0"/>
              <a:t>    </a:t>
            </a:r>
            <a:r>
              <a:rPr lang="ko-KR" altLang="en-US" sz="900" dirty="0"/>
              <a:t>비밀번호가 맞으면 로그인한다</a:t>
            </a:r>
            <a:r>
              <a:rPr lang="en-US" altLang="ko-KR" sz="9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② </a:t>
            </a:r>
            <a:r>
              <a:rPr lang="ko-KR" altLang="en-US" sz="900" dirty="0"/>
              <a:t>회원가입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회원 가입을 하는 윈도우를 연다</a:t>
            </a:r>
            <a:r>
              <a:rPr lang="en-US" altLang="ko-KR" sz="900" dirty="0"/>
              <a:t>.</a:t>
            </a: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ko-KR" altLang="en-US" sz="900" dirty="0"/>
              <a:t>③ 취소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로그인을 취소하고 어플리케이션을 종료한다</a:t>
            </a:r>
            <a:r>
              <a:rPr lang="en-US" altLang="ko-KR" sz="900" dirty="0"/>
              <a:t>.</a:t>
            </a: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E46FDC5-6300-4386-AA3F-B5CD435E3D96}"/>
              </a:ext>
            </a:extLst>
          </p:cNvPr>
          <p:cNvSpPr/>
          <p:nvPr/>
        </p:nvSpPr>
        <p:spPr>
          <a:xfrm>
            <a:off x="3737718" y="3507550"/>
            <a:ext cx="655404" cy="2466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008BEA-2B8F-4B1C-869F-2EF0DA2A112D}"/>
              </a:ext>
            </a:extLst>
          </p:cNvPr>
          <p:cNvSpPr txBox="1"/>
          <p:nvPr/>
        </p:nvSpPr>
        <p:spPr>
          <a:xfrm>
            <a:off x="3437006" y="34376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404EA4-F2A3-4EB1-AFF0-EF64796827FC}"/>
              </a:ext>
            </a:extLst>
          </p:cNvPr>
          <p:cNvSpPr txBox="1"/>
          <p:nvPr/>
        </p:nvSpPr>
        <p:spPr>
          <a:xfrm>
            <a:off x="3165440" y="286342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A813956-9324-478C-8F2E-0A5201B923D4}"/>
              </a:ext>
            </a:extLst>
          </p:cNvPr>
          <p:cNvSpPr/>
          <p:nvPr/>
        </p:nvSpPr>
        <p:spPr>
          <a:xfrm>
            <a:off x="3167976" y="3162465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 descr="스크린샷이(가) 표시된 사진&#10;&#10;자동 생성된 설명">
            <a:extLst>
              <a:ext uri="{FF2B5EF4-FFF2-40B4-BE49-F238E27FC236}">
                <a16:creationId xmlns:a16="http://schemas.microsoft.com/office/drawing/2014/main" id="{D50BFB09-E729-49A0-96E7-A6E4DC6FF5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800" y="892497"/>
            <a:ext cx="8531294" cy="5146195"/>
          </a:xfrm>
          <a:prstGeom prst="rect">
            <a:avLst/>
          </a:prstGeom>
        </p:spPr>
      </p:pic>
      <p:sp>
        <p:nvSpPr>
          <p:cNvPr id="17" name="Text Box 2">
            <a:extLst>
              <a:ext uri="{FF2B5EF4-FFF2-40B4-BE49-F238E27FC236}">
                <a16:creationId xmlns:a16="http://schemas.microsoft.com/office/drawing/2014/main" id="{D311C053-01F2-457B-8956-F1CDAAFFC9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96833" y="2499173"/>
            <a:ext cx="8473591" cy="292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GRID : 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기준일자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작업장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/GAS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사용량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기숙사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GAS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사용량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비고</a:t>
            </a:r>
          </a:p>
        </p:txBody>
      </p:sp>
    </p:spTree>
    <p:extLst>
      <p:ext uri="{BB962C8B-B14F-4D97-AF65-F5344CB8AC3E}">
        <p14:creationId xmlns:p14="http://schemas.microsoft.com/office/powerpoint/2010/main" val="23860336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ko-KR" altLang="en-US" dirty="0"/>
              <a:t>기계 불량률 알람 </a:t>
            </a:r>
            <a:r>
              <a:rPr lang="en-US" altLang="ko-KR" dirty="0"/>
              <a:t>–</a:t>
            </a:r>
            <a:r>
              <a:rPr lang="ko-KR" altLang="en-US" dirty="0"/>
              <a:t> 로그인 </a:t>
            </a:r>
            <a:r>
              <a:rPr lang="en-US" altLang="ko-KR" dirty="0"/>
              <a:t>(</a:t>
            </a:r>
            <a:r>
              <a:rPr lang="ko-KR" altLang="en-US" dirty="0"/>
              <a:t>공통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로그인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2C2BE4C0-66ED-4D6A-8565-4C8D7BE1D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627" y="1476022"/>
            <a:ext cx="3376462" cy="233851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4449D96-80DE-412A-BDA2-6394791A8B71}"/>
              </a:ext>
            </a:extLst>
          </p:cNvPr>
          <p:cNvSpPr/>
          <p:nvPr/>
        </p:nvSpPr>
        <p:spPr>
          <a:xfrm>
            <a:off x="1666975" y="3171913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DB38A3-C599-484D-A639-2B0C04F95318}"/>
              </a:ext>
            </a:extLst>
          </p:cNvPr>
          <p:cNvSpPr txBox="1"/>
          <p:nvPr/>
        </p:nvSpPr>
        <p:spPr>
          <a:xfrm>
            <a:off x="1594792" y="28648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235077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① </a:t>
            </a:r>
            <a:r>
              <a:rPr lang="ko-KR" altLang="en-US" sz="900" dirty="0"/>
              <a:t>로그인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클릭 시 </a:t>
            </a:r>
            <a:r>
              <a:rPr lang="en-US" altLang="ko-KR" sz="900" dirty="0"/>
              <a:t>ID</a:t>
            </a:r>
            <a:r>
              <a:rPr lang="ko-KR" altLang="en-US" sz="900" dirty="0"/>
              <a:t>텍스트 박스의 문자열을 가져와서</a:t>
            </a: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en-US" altLang="ko-KR" sz="900" dirty="0"/>
              <a:t>    </a:t>
            </a:r>
            <a:r>
              <a:rPr lang="ko-KR" altLang="en-US" sz="900" dirty="0"/>
              <a:t>비밀번호가 맞으면 로그인한다</a:t>
            </a:r>
            <a:r>
              <a:rPr lang="en-US" altLang="ko-KR" sz="9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② </a:t>
            </a:r>
            <a:r>
              <a:rPr lang="ko-KR" altLang="en-US" sz="900" dirty="0"/>
              <a:t>회원가입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회원 가입을 하는 윈도우를 연다</a:t>
            </a:r>
            <a:r>
              <a:rPr lang="en-US" altLang="ko-KR" sz="900" dirty="0"/>
              <a:t>.</a:t>
            </a: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ko-KR" altLang="en-US" sz="900" dirty="0"/>
              <a:t>③ 취소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로그인을 취소하고 어플리케이션을 종료한다</a:t>
            </a:r>
            <a:r>
              <a:rPr lang="en-US" altLang="ko-KR" sz="900" dirty="0"/>
              <a:t>.</a:t>
            </a: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E46FDC5-6300-4386-AA3F-B5CD435E3D96}"/>
              </a:ext>
            </a:extLst>
          </p:cNvPr>
          <p:cNvSpPr/>
          <p:nvPr/>
        </p:nvSpPr>
        <p:spPr>
          <a:xfrm>
            <a:off x="3737718" y="3507550"/>
            <a:ext cx="655404" cy="2466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008BEA-2B8F-4B1C-869F-2EF0DA2A112D}"/>
              </a:ext>
            </a:extLst>
          </p:cNvPr>
          <p:cNvSpPr txBox="1"/>
          <p:nvPr/>
        </p:nvSpPr>
        <p:spPr>
          <a:xfrm>
            <a:off x="3437006" y="34376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404EA4-F2A3-4EB1-AFF0-EF64796827FC}"/>
              </a:ext>
            </a:extLst>
          </p:cNvPr>
          <p:cNvSpPr txBox="1"/>
          <p:nvPr/>
        </p:nvSpPr>
        <p:spPr>
          <a:xfrm>
            <a:off x="3165440" y="286342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A813956-9324-478C-8F2E-0A5201B923D4}"/>
              </a:ext>
            </a:extLst>
          </p:cNvPr>
          <p:cNvSpPr/>
          <p:nvPr/>
        </p:nvSpPr>
        <p:spPr>
          <a:xfrm>
            <a:off x="3167976" y="3162465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 descr="스크린샷이(가) 표시된 사진&#10;&#10;자동 생성된 설명">
            <a:extLst>
              <a:ext uri="{FF2B5EF4-FFF2-40B4-BE49-F238E27FC236}">
                <a16:creationId xmlns:a16="http://schemas.microsoft.com/office/drawing/2014/main" id="{3CC25C19-7EAE-4D8E-B207-53F3C5E3F5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043" y="890057"/>
            <a:ext cx="8531294" cy="5146195"/>
          </a:xfrm>
          <a:prstGeom prst="rect">
            <a:avLst/>
          </a:prstGeom>
        </p:spPr>
      </p:pic>
      <p:sp>
        <p:nvSpPr>
          <p:cNvPr id="17" name="Text Box 2">
            <a:extLst>
              <a:ext uri="{FF2B5EF4-FFF2-40B4-BE49-F238E27FC236}">
                <a16:creationId xmlns:a16="http://schemas.microsoft.com/office/drawing/2014/main" id="{9F5F6EA4-33A0-4BA0-A966-9874C63F4E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31177" y="2549538"/>
            <a:ext cx="6642923" cy="6924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GRID : 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대차코드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대차명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작업지시번호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품목코드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품목명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대차상태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대차수량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로딩일자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로딩시간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로딩작업장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언로딩일자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언로딩시간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언로딩작업장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요입시간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중간시간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요출시간</a:t>
            </a:r>
            <a:endParaRPr lang="ko-KR" altLang="en-US" sz="1000" b="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2531679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ko-KR" altLang="en-US" dirty="0"/>
              <a:t>기계 불량률 알람 </a:t>
            </a:r>
            <a:r>
              <a:rPr lang="en-US" altLang="ko-KR" dirty="0"/>
              <a:t>–</a:t>
            </a:r>
            <a:r>
              <a:rPr lang="ko-KR" altLang="en-US" dirty="0"/>
              <a:t> 로그인 </a:t>
            </a:r>
            <a:r>
              <a:rPr lang="en-US" altLang="ko-KR" dirty="0"/>
              <a:t>(</a:t>
            </a:r>
            <a:r>
              <a:rPr lang="ko-KR" altLang="en-US" dirty="0"/>
              <a:t>공통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로그인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2C2BE4C0-66ED-4D6A-8565-4C8D7BE1D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627" y="1476022"/>
            <a:ext cx="3376462" cy="233851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4449D96-80DE-412A-BDA2-6394791A8B71}"/>
              </a:ext>
            </a:extLst>
          </p:cNvPr>
          <p:cNvSpPr/>
          <p:nvPr/>
        </p:nvSpPr>
        <p:spPr>
          <a:xfrm>
            <a:off x="1666975" y="3171913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DB38A3-C599-484D-A639-2B0C04F95318}"/>
              </a:ext>
            </a:extLst>
          </p:cNvPr>
          <p:cNvSpPr txBox="1"/>
          <p:nvPr/>
        </p:nvSpPr>
        <p:spPr>
          <a:xfrm>
            <a:off x="1594792" y="28648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235077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① </a:t>
            </a:r>
            <a:r>
              <a:rPr lang="ko-KR" altLang="en-US" sz="900" dirty="0"/>
              <a:t>로그인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클릭 시 </a:t>
            </a:r>
            <a:r>
              <a:rPr lang="en-US" altLang="ko-KR" sz="900" dirty="0"/>
              <a:t>ID</a:t>
            </a:r>
            <a:r>
              <a:rPr lang="ko-KR" altLang="en-US" sz="900" dirty="0"/>
              <a:t>텍스트 박스의 문자열을 가져와서</a:t>
            </a: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en-US" altLang="ko-KR" sz="900" dirty="0"/>
              <a:t>    </a:t>
            </a:r>
            <a:r>
              <a:rPr lang="ko-KR" altLang="en-US" sz="900" dirty="0"/>
              <a:t>비밀번호가 맞으면 로그인한다</a:t>
            </a:r>
            <a:r>
              <a:rPr lang="en-US" altLang="ko-KR" sz="9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② </a:t>
            </a:r>
            <a:r>
              <a:rPr lang="ko-KR" altLang="en-US" sz="900" dirty="0"/>
              <a:t>회원가입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회원 가입을 하는 윈도우를 연다</a:t>
            </a:r>
            <a:r>
              <a:rPr lang="en-US" altLang="ko-KR" sz="900" dirty="0"/>
              <a:t>.</a:t>
            </a: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ko-KR" altLang="en-US" sz="900" dirty="0"/>
              <a:t>③ 취소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로그인을 취소하고 어플리케이션을 종료한다</a:t>
            </a:r>
            <a:r>
              <a:rPr lang="en-US" altLang="ko-KR" sz="900" dirty="0"/>
              <a:t>.</a:t>
            </a: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E46FDC5-6300-4386-AA3F-B5CD435E3D96}"/>
              </a:ext>
            </a:extLst>
          </p:cNvPr>
          <p:cNvSpPr/>
          <p:nvPr/>
        </p:nvSpPr>
        <p:spPr>
          <a:xfrm>
            <a:off x="3737718" y="3507550"/>
            <a:ext cx="655404" cy="2466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008BEA-2B8F-4B1C-869F-2EF0DA2A112D}"/>
              </a:ext>
            </a:extLst>
          </p:cNvPr>
          <p:cNvSpPr txBox="1"/>
          <p:nvPr/>
        </p:nvSpPr>
        <p:spPr>
          <a:xfrm>
            <a:off x="3437006" y="34376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404EA4-F2A3-4EB1-AFF0-EF64796827FC}"/>
              </a:ext>
            </a:extLst>
          </p:cNvPr>
          <p:cNvSpPr txBox="1"/>
          <p:nvPr/>
        </p:nvSpPr>
        <p:spPr>
          <a:xfrm>
            <a:off x="3165440" y="286342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A813956-9324-478C-8F2E-0A5201B923D4}"/>
              </a:ext>
            </a:extLst>
          </p:cNvPr>
          <p:cNvSpPr/>
          <p:nvPr/>
        </p:nvSpPr>
        <p:spPr>
          <a:xfrm>
            <a:off x="3167976" y="3162465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 descr="스크린샷이(가) 표시된 사진&#10;&#10;자동 생성된 설명">
            <a:extLst>
              <a:ext uri="{FF2B5EF4-FFF2-40B4-BE49-F238E27FC236}">
                <a16:creationId xmlns:a16="http://schemas.microsoft.com/office/drawing/2014/main" id="{9EADE3DA-27B6-4A66-B464-4C6EAF4265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043" y="890057"/>
            <a:ext cx="8531294" cy="5146195"/>
          </a:xfrm>
          <a:prstGeom prst="rect">
            <a:avLst/>
          </a:prstGeom>
        </p:spPr>
      </p:pic>
      <p:sp>
        <p:nvSpPr>
          <p:cNvPr id="15" name="Text Box 2">
            <a:extLst>
              <a:ext uri="{FF2B5EF4-FFF2-40B4-BE49-F238E27FC236}">
                <a16:creationId xmlns:a16="http://schemas.microsoft.com/office/drawing/2014/main" id="{5B9664B0-6009-4B0B-AF5A-CE37AB4EE1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58995" y="2474653"/>
            <a:ext cx="6511906" cy="8704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GRID : 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대차코드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대차명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작업지시번호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품목코드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품목명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로딩일자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로딩수량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로딩시간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로딩작업장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요입시간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중간시간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요출시간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언로딩수량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언로딩일자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언로딩일시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언로딩작업장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대상대차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대차비우기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 일자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대차비우기일시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대차비우기수량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대차비우기원인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대상작업장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대상작업장품목</a:t>
            </a:r>
          </a:p>
        </p:txBody>
      </p:sp>
    </p:spTree>
    <p:extLst>
      <p:ext uri="{BB962C8B-B14F-4D97-AF65-F5344CB8AC3E}">
        <p14:creationId xmlns:p14="http://schemas.microsoft.com/office/powerpoint/2010/main" val="417294588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ko-KR" altLang="en-US" dirty="0"/>
              <a:t>기계 불량률 알람 </a:t>
            </a:r>
            <a:r>
              <a:rPr lang="en-US" altLang="ko-KR" dirty="0"/>
              <a:t>–</a:t>
            </a:r>
            <a:r>
              <a:rPr lang="ko-KR" altLang="en-US" dirty="0"/>
              <a:t> 로그인 </a:t>
            </a:r>
            <a:r>
              <a:rPr lang="en-US" altLang="ko-KR" dirty="0"/>
              <a:t>(</a:t>
            </a:r>
            <a:r>
              <a:rPr lang="ko-KR" altLang="en-US" dirty="0"/>
              <a:t>공통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로그인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2C2BE4C0-66ED-4D6A-8565-4C8D7BE1D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627" y="1476022"/>
            <a:ext cx="3376462" cy="233851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4449D96-80DE-412A-BDA2-6394791A8B71}"/>
              </a:ext>
            </a:extLst>
          </p:cNvPr>
          <p:cNvSpPr/>
          <p:nvPr/>
        </p:nvSpPr>
        <p:spPr>
          <a:xfrm>
            <a:off x="1666975" y="3171913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DB38A3-C599-484D-A639-2B0C04F95318}"/>
              </a:ext>
            </a:extLst>
          </p:cNvPr>
          <p:cNvSpPr txBox="1"/>
          <p:nvPr/>
        </p:nvSpPr>
        <p:spPr>
          <a:xfrm>
            <a:off x="1594792" y="28648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235077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① </a:t>
            </a:r>
            <a:r>
              <a:rPr lang="ko-KR" altLang="en-US" sz="900" dirty="0"/>
              <a:t>로그인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클릭 시 </a:t>
            </a:r>
            <a:r>
              <a:rPr lang="en-US" altLang="ko-KR" sz="900" dirty="0"/>
              <a:t>ID</a:t>
            </a:r>
            <a:r>
              <a:rPr lang="ko-KR" altLang="en-US" sz="900" dirty="0"/>
              <a:t>텍스트 박스의 문자열을 가져와서</a:t>
            </a: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en-US" altLang="ko-KR" sz="900" dirty="0"/>
              <a:t>    </a:t>
            </a:r>
            <a:r>
              <a:rPr lang="ko-KR" altLang="en-US" sz="900" dirty="0"/>
              <a:t>비밀번호가 맞으면 로그인한다</a:t>
            </a:r>
            <a:r>
              <a:rPr lang="en-US" altLang="ko-KR" sz="9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② </a:t>
            </a:r>
            <a:r>
              <a:rPr lang="ko-KR" altLang="en-US" sz="900" dirty="0"/>
              <a:t>회원가입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회원 가입을 하는 윈도우를 연다</a:t>
            </a:r>
            <a:r>
              <a:rPr lang="en-US" altLang="ko-KR" sz="900" dirty="0"/>
              <a:t>.</a:t>
            </a: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ko-KR" altLang="en-US" sz="900" dirty="0"/>
              <a:t>③ 취소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로그인을 취소하고 어플리케이션을 종료한다</a:t>
            </a:r>
            <a:r>
              <a:rPr lang="en-US" altLang="ko-KR" sz="900" dirty="0"/>
              <a:t>.</a:t>
            </a: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E46FDC5-6300-4386-AA3F-B5CD435E3D96}"/>
              </a:ext>
            </a:extLst>
          </p:cNvPr>
          <p:cNvSpPr/>
          <p:nvPr/>
        </p:nvSpPr>
        <p:spPr>
          <a:xfrm>
            <a:off x="3737718" y="3507550"/>
            <a:ext cx="655404" cy="2466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008BEA-2B8F-4B1C-869F-2EF0DA2A112D}"/>
              </a:ext>
            </a:extLst>
          </p:cNvPr>
          <p:cNvSpPr txBox="1"/>
          <p:nvPr/>
        </p:nvSpPr>
        <p:spPr>
          <a:xfrm>
            <a:off x="3437006" y="34376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404EA4-F2A3-4EB1-AFF0-EF64796827FC}"/>
              </a:ext>
            </a:extLst>
          </p:cNvPr>
          <p:cNvSpPr txBox="1"/>
          <p:nvPr/>
        </p:nvSpPr>
        <p:spPr>
          <a:xfrm>
            <a:off x="3165440" y="286342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A813956-9324-478C-8F2E-0A5201B923D4}"/>
              </a:ext>
            </a:extLst>
          </p:cNvPr>
          <p:cNvSpPr/>
          <p:nvPr/>
        </p:nvSpPr>
        <p:spPr>
          <a:xfrm>
            <a:off x="3167976" y="3162465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 descr="스크린샷이(가) 표시된 사진&#10;&#10;자동 생성된 설명">
            <a:extLst>
              <a:ext uri="{FF2B5EF4-FFF2-40B4-BE49-F238E27FC236}">
                <a16:creationId xmlns:a16="http://schemas.microsoft.com/office/drawing/2014/main" id="{6346BDAE-8A85-4717-9BFF-03F77170D8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798" y="879519"/>
            <a:ext cx="8520539" cy="5139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4484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시스템관리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사용자그룹관리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2C2BE4C0-66ED-4D6A-8565-4C8D7BE1D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627" y="1476022"/>
            <a:ext cx="3376462" cy="233851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4449D96-80DE-412A-BDA2-6394791A8B71}"/>
              </a:ext>
            </a:extLst>
          </p:cNvPr>
          <p:cNvSpPr/>
          <p:nvPr/>
        </p:nvSpPr>
        <p:spPr>
          <a:xfrm>
            <a:off x="1666975" y="3171913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DB38A3-C599-484D-A639-2B0C04F95318}"/>
              </a:ext>
            </a:extLst>
          </p:cNvPr>
          <p:cNvSpPr txBox="1"/>
          <p:nvPr/>
        </p:nvSpPr>
        <p:spPr>
          <a:xfrm>
            <a:off x="1594792" y="28648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27328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① </a:t>
            </a:r>
            <a:r>
              <a:rPr lang="ko-KR" altLang="en-US" sz="900" dirty="0"/>
              <a:t>그룹의 사용유무를 준다</a:t>
            </a:r>
            <a:r>
              <a:rPr lang="en-US" altLang="ko-KR" sz="900" dirty="0"/>
              <a:t>.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E46FDC5-6300-4386-AA3F-B5CD435E3D96}"/>
              </a:ext>
            </a:extLst>
          </p:cNvPr>
          <p:cNvSpPr/>
          <p:nvPr/>
        </p:nvSpPr>
        <p:spPr>
          <a:xfrm>
            <a:off x="3737718" y="3507550"/>
            <a:ext cx="655404" cy="2466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008BEA-2B8F-4B1C-869F-2EF0DA2A112D}"/>
              </a:ext>
            </a:extLst>
          </p:cNvPr>
          <p:cNvSpPr txBox="1"/>
          <p:nvPr/>
        </p:nvSpPr>
        <p:spPr>
          <a:xfrm>
            <a:off x="3437006" y="34376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404EA4-F2A3-4EB1-AFF0-EF64796827FC}"/>
              </a:ext>
            </a:extLst>
          </p:cNvPr>
          <p:cNvSpPr txBox="1"/>
          <p:nvPr/>
        </p:nvSpPr>
        <p:spPr>
          <a:xfrm>
            <a:off x="3165440" y="286342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A813956-9324-478C-8F2E-0A5201B923D4}"/>
              </a:ext>
            </a:extLst>
          </p:cNvPr>
          <p:cNvSpPr/>
          <p:nvPr/>
        </p:nvSpPr>
        <p:spPr>
          <a:xfrm>
            <a:off x="3167976" y="3162465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 descr="스크린샷이(가) 표시된 사진&#10;&#10;자동 생성된 설명">
            <a:extLst>
              <a:ext uri="{FF2B5EF4-FFF2-40B4-BE49-F238E27FC236}">
                <a16:creationId xmlns:a16="http://schemas.microsoft.com/office/drawing/2014/main" id="{D846E1E4-9245-45B8-B019-6F27EF0FA7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800" y="879519"/>
            <a:ext cx="8542051" cy="5152684"/>
          </a:xfrm>
          <a:prstGeom prst="rect">
            <a:avLst/>
          </a:prstGeom>
        </p:spPr>
      </p:pic>
      <p:sp>
        <p:nvSpPr>
          <p:cNvPr id="17" name="Text Box 2">
            <a:extLst>
              <a:ext uri="{FF2B5EF4-FFF2-40B4-BE49-F238E27FC236}">
                <a16:creationId xmlns:a16="http://schemas.microsoft.com/office/drawing/2014/main" id="{11A3FB99-F6CD-438A-8E59-FF6756862D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40872" y="2627425"/>
            <a:ext cx="5437187" cy="288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GRID :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사용자 그룹코드 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사용자 그룹 명 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사용여부</a:t>
            </a:r>
          </a:p>
        </p:txBody>
      </p:sp>
    </p:spTree>
    <p:extLst>
      <p:ext uri="{BB962C8B-B14F-4D97-AF65-F5344CB8AC3E}">
        <p14:creationId xmlns:p14="http://schemas.microsoft.com/office/powerpoint/2010/main" val="17932646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ko-KR" altLang="en-US" dirty="0"/>
              <a:t>기계 불량률 알람 </a:t>
            </a:r>
            <a:r>
              <a:rPr lang="en-US" altLang="ko-KR" dirty="0"/>
              <a:t>–</a:t>
            </a:r>
            <a:r>
              <a:rPr lang="ko-KR" altLang="en-US" dirty="0"/>
              <a:t> 로그인 </a:t>
            </a:r>
            <a:r>
              <a:rPr lang="en-US" altLang="ko-KR" dirty="0"/>
              <a:t>(</a:t>
            </a:r>
            <a:r>
              <a:rPr lang="ko-KR" altLang="en-US" dirty="0"/>
              <a:t>공통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로그인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2C2BE4C0-66ED-4D6A-8565-4C8D7BE1D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627" y="1476022"/>
            <a:ext cx="3376462" cy="233851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4449D96-80DE-412A-BDA2-6394791A8B71}"/>
              </a:ext>
            </a:extLst>
          </p:cNvPr>
          <p:cNvSpPr/>
          <p:nvPr/>
        </p:nvSpPr>
        <p:spPr>
          <a:xfrm>
            <a:off x="1666975" y="3171913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DB38A3-C599-484D-A639-2B0C04F95318}"/>
              </a:ext>
            </a:extLst>
          </p:cNvPr>
          <p:cNvSpPr txBox="1"/>
          <p:nvPr/>
        </p:nvSpPr>
        <p:spPr>
          <a:xfrm>
            <a:off x="1594792" y="28648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235077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① </a:t>
            </a:r>
            <a:r>
              <a:rPr lang="ko-KR" altLang="en-US" sz="900" dirty="0"/>
              <a:t>로그인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클릭 시 </a:t>
            </a:r>
            <a:r>
              <a:rPr lang="en-US" altLang="ko-KR" sz="900" dirty="0"/>
              <a:t>ID</a:t>
            </a:r>
            <a:r>
              <a:rPr lang="ko-KR" altLang="en-US" sz="900" dirty="0"/>
              <a:t>텍스트 박스의 문자열을 가져와서</a:t>
            </a: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en-US" altLang="ko-KR" sz="900" dirty="0"/>
              <a:t>    </a:t>
            </a:r>
            <a:r>
              <a:rPr lang="ko-KR" altLang="en-US" sz="900" dirty="0"/>
              <a:t>비밀번호가 맞으면 로그인한다</a:t>
            </a:r>
            <a:r>
              <a:rPr lang="en-US" altLang="ko-KR" sz="9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② </a:t>
            </a:r>
            <a:r>
              <a:rPr lang="ko-KR" altLang="en-US" sz="900" dirty="0"/>
              <a:t>회원가입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회원 가입을 하는 윈도우를 연다</a:t>
            </a:r>
            <a:r>
              <a:rPr lang="en-US" altLang="ko-KR" sz="900" dirty="0"/>
              <a:t>.</a:t>
            </a: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ko-KR" altLang="en-US" sz="900" dirty="0"/>
              <a:t>③ 취소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로그인을 취소하고 어플리케이션을 종료한다</a:t>
            </a:r>
            <a:r>
              <a:rPr lang="en-US" altLang="ko-KR" sz="900" dirty="0"/>
              <a:t>.</a:t>
            </a: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E46FDC5-6300-4386-AA3F-B5CD435E3D96}"/>
              </a:ext>
            </a:extLst>
          </p:cNvPr>
          <p:cNvSpPr/>
          <p:nvPr/>
        </p:nvSpPr>
        <p:spPr>
          <a:xfrm>
            <a:off x="3737718" y="3507550"/>
            <a:ext cx="655404" cy="2466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008BEA-2B8F-4B1C-869F-2EF0DA2A112D}"/>
              </a:ext>
            </a:extLst>
          </p:cNvPr>
          <p:cNvSpPr txBox="1"/>
          <p:nvPr/>
        </p:nvSpPr>
        <p:spPr>
          <a:xfrm>
            <a:off x="3437006" y="34376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404EA4-F2A3-4EB1-AFF0-EF64796827FC}"/>
              </a:ext>
            </a:extLst>
          </p:cNvPr>
          <p:cNvSpPr txBox="1"/>
          <p:nvPr/>
        </p:nvSpPr>
        <p:spPr>
          <a:xfrm>
            <a:off x="3165440" y="286342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A813956-9324-478C-8F2E-0A5201B923D4}"/>
              </a:ext>
            </a:extLst>
          </p:cNvPr>
          <p:cNvSpPr/>
          <p:nvPr/>
        </p:nvSpPr>
        <p:spPr>
          <a:xfrm>
            <a:off x="3167976" y="3162465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 descr="스크린샷이(가) 표시된 사진&#10;&#10;자동 생성된 설명">
            <a:extLst>
              <a:ext uri="{FF2B5EF4-FFF2-40B4-BE49-F238E27FC236}">
                <a16:creationId xmlns:a16="http://schemas.microsoft.com/office/drawing/2014/main" id="{CE347063-279C-412F-A3C1-315A30C582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798" y="890057"/>
            <a:ext cx="8520539" cy="5139707"/>
          </a:xfrm>
          <a:prstGeom prst="rect">
            <a:avLst/>
          </a:prstGeom>
        </p:spPr>
      </p:pic>
      <p:sp>
        <p:nvSpPr>
          <p:cNvPr id="17" name="Text Box 2">
            <a:extLst>
              <a:ext uri="{FF2B5EF4-FFF2-40B4-BE49-F238E27FC236}">
                <a16:creationId xmlns:a16="http://schemas.microsoft.com/office/drawing/2014/main" id="{C85DF4CD-A71C-4C29-8663-4FBFB413A3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58995" y="2516392"/>
            <a:ext cx="6448406" cy="670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GRID : 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비가동일자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작업장코드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작업장명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비가동대분류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비가동상세분류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비가동발생시각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비가동종료시각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비가동시간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비고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발생유형</a:t>
            </a:r>
            <a:endParaRPr lang="ko-KR" altLang="en-US" sz="1000" b="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9423619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ko-KR" altLang="en-US" dirty="0"/>
              <a:t>기계 불량률 알람 </a:t>
            </a:r>
            <a:r>
              <a:rPr lang="en-US" altLang="ko-KR" dirty="0"/>
              <a:t>–</a:t>
            </a:r>
            <a:r>
              <a:rPr lang="ko-KR" altLang="en-US" dirty="0"/>
              <a:t> 로그인 </a:t>
            </a:r>
            <a:r>
              <a:rPr lang="en-US" altLang="ko-KR" dirty="0"/>
              <a:t>(</a:t>
            </a:r>
            <a:r>
              <a:rPr lang="ko-KR" altLang="en-US" dirty="0"/>
              <a:t>공통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로그인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2C2BE4C0-66ED-4D6A-8565-4C8D7BE1D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627" y="1476022"/>
            <a:ext cx="3376462" cy="233851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4449D96-80DE-412A-BDA2-6394791A8B71}"/>
              </a:ext>
            </a:extLst>
          </p:cNvPr>
          <p:cNvSpPr/>
          <p:nvPr/>
        </p:nvSpPr>
        <p:spPr>
          <a:xfrm>
            <a:off x="1666975" y="3171913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DB38A3-C599-484D-A639-2B0C04F95318}"/>
              </a:ext>
            </a:extLst>
          </p:cNvPr>
          <p:cNvSpPr txBox="1"/>
          <p:nvPr/>
        </p:nvSpPr>
        <p:spPr>
          <a:xfrm>
            <a:off x="1594792" y="28648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235077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① </a:t>
            </a:r>
            <a:r>
              <a:rPr lang="ko-KR" altLang="en-US" sz="900" dirty="0"/>
              <a:t>로그인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클릭 시 </a:t>
            </a:r>
            <a:r>
              <a:rPr lang="en-US" altLang="ko-KR" sz="900" dirty="0"/>
              <a:t>ID</a:t>
            </a:r>
            <a:r>
              <a:rPr lang="ko-KR" altLang="en-US" sz="900" dirty="0"/>
              <a:t>텍스트 박스의 문자열을 가져와서</a:t>
            </a: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en-US" altLang="ko-KR" sz="900" dirty="0"/>
              <a:t>    </a:t>
            </a:r>
            <a:r>
              <a:rPr lang="ko-KR" altLang="en-US" sz="900" dirty="0"/>
              <a:t>비밀번호가 맞으면 로그인한다</a:t>
            </a:r>
            <a:r>
              <a:rPr lang="en-US" altLang="ko-KR" sz="9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② </a:t>
            </a:r>
            <a:r>
              <a:rPr lang="ko-KR" altLang="en-US" sz="900" dirty="0"/>
              <a:t>회원가입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회원 가입을 하는 윈도우를 연다</a:t>
            </a:r>
            <a:r>
              <a:rPr lang="en-US" altLang="ko-KR" sz="900" dirty="0"/>
              <a:t>.</a:t>
            </a: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ko-KR" altLang="en-US" sz="900" dirty="0"/>
              <a:t>③ 취소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로그인을 취소하고 어플리케이션을 종료한다</a:t>
            </a:r>
            <a:r>
              <a:rPr lang="en-US" altLang="ko-KR" sz="900" dirty="0"/>
              <a:t>.</a:t>
            </a: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E46FDC5-6300-4386-AA3F-B5CD435E3D96}"/>
              </a:ext>
            </a:extLst>
          </p:cNvPr>
          <p:cNvSpPr/>
          <p:nvPr/>
        </p:nvSpPr>
        <p:spPr>
          <a:xfrm>
            <a:off x="3737718" y="3507550"/>
            <a:ext cx="655404" cy="2466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008BEA-2B8F-4B1C-869F-2EF0DA2A112D}"/>
              </a:ext>
            </a:extLst>
          </p:cNvPr>
          <p:cNvSpPr txBox="1"/>
          <p:nvPr/>
        </p:nvSpPr>
        <p:spPr>
          <a:xfrm>
            <a:off x="3437006" y="34376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404EA4-F2A3-4EB1-AFF0-EF64796827FC}"/>
              </a:ext>
            </a:extLst>
          </p:cNvPr>
          <p:cNvSpPr txBox="1"/>
          <p:nvPr/>
        </p:nvSpPr>
        <p:spPr>
          <a:xfrm>
            <a:off x="3165440" y="286342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A813956-9324-478C-8F2E-0A5201B923D4}"/>
              </a:ext>
            </a:extLst>
          </p:cNvPr>
          <p:cNvSpPr/>
          <p:nvPr/>
        </p:nvSpPr>
        <p:spPr>
          <a:xfrm>
            <a:off x="3167976" y="3162465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 descr="스크린샷이(가) 표시된 사진&#10;&#10;자동 생성된 설명">
            <a:extLst>
              <a:ext uri="{FF2B5EF4-FFF2-40B4-BE49-F238E27FC236}">
                <a16:creationId xmlns:a16="http://schemas.microsoft.com/office/drawing/2014/main" id="{7F677883-72D3-4DB1-AF3D-0CAF748F93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043" y="892497"/>
            <a:ext cx="8542051" cy="5152684"/>
          </a:xfrm>
          <a:prstGeom prst="rect">
            <a:avLst/>
          </a:prstGeom>
        </p:spPr>
      </p:pic>
      <p:sp>
        <p:nvSpPr>
          <p:cNvPr id="17" name="Text Box 2">
            <a:extLst>
              <a:ext uri="{FF2B5EF4-FFF2-40B4-BE49-F238E27FC236}">
                <a16:creationId xmlns:a16="http://schemas.microsoft.com/office/drawing/2014/main" id="{A05817CF-E662-43B1-8695-3E72DBC57C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58994" y="2536594"/>
            <a:ext cx="8473591" cy="292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GRID1 :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근무일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작업장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작업자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근무시작시간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근무종료시간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근무시간</a:t>
            </a:r>
          </a:p>
        </p:txBody>
      </p:sp>
    </p:spTree>
    <p:extLst>
      <p:ext uri="{BB962C8B-B14F-4D97-AF65-F5344CB8AC3E}">
        <p14:creationId xmlns:p14="http://schemas.microsoft.com/office/powerpoint/2010/main" val="25204243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ko-KR" altLang="en-US" dirty="0"/>
              <a:t>기계 불량률 알람 </a:t>
            </a:r>
            <a:r>
              <a:rPr lang="en-US" altLang="ko-KR" dirty="0"/>
              <a:t>–</a:t>
            </a:r>
            <a:r>
              <a:rPr lang="ko-KR" altLang="en-US" dirty="0"/>
              <a:t> 로그인 </a:t>
            </a:r>
            <a:r>
              <a:rPr lang="en-US" altLang="ko-KR" dirty="0"/>
              <a:t>(</a:t>
            </a:r>
            <a:r>
              <a:rPr lang="ko-KR" altLang="en-US" dirty="0"/>
              <a:t>공통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로그인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2C2BE4C0-66ED-4D6A-8565-4C8D7BE1D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627" y="1476022"/>
            <a:ext cx="3376462" cy="233851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4449D96-80DE-412A-BDA2-6394791A8B71}"/>
              </a:ext>
            </a:extLst>
          </p:cNvPr>
          <p:cNvSpPr/>
          <p:nvPr/>
        </p:nvSpPr>
        <p:spPr>
          <a:xfrm>
            <a:off x="1666975" y="3171913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DB38A3-C599-484D-A639-2B0C04F95318}"/>
              </a:ext>
            </a:extLst>
          </p:cNvPr>
          <p:cNvSpPr txBox="1"/>
          <p:nvPr/>
        </p:nvSpPr>
        <p:spPr>
          <a:xfrm>
            <a:off x="1594792" y="28648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235077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① </a:t>
            </a:r>
            <a:r>
              <a:rPr lang="ko-KR" altLang="en-US" sz="900" dirty="0"/>
              <a:t>로그인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클릭 시 </a:t>
            </a:r>
            <a:r>
              <a:rPr lang="en-US" altLang="ko-KR" sz="900" dirty="0"/>
              <a:t>ID</a:t>
            </a:r>
            <a:r>
              <a:rPr lang="ko-KR" altLang="en-US" sz="900" dirty="0"/>
              <a:t>텍스트 박스의 문자열을 가져와서</a:t>
            </a: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en-US" altLang="ko-KR" sz="900" dirty="0"/>
              <a:t>    </a:t>
            </a:r>
            <a:r>
              <a:rPr lang="ko-KR" altLang="en-US" sz="900" dirty="0"/>
              <a:t>비밀번호가 맞으면 로그인한다</a:t>
            </a:r>
            <a:r>
              <a:rPr lang="en-US" altLang="ko-KR" sz="9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② </a:t>
            </a:r>
            <a:r>
              <a:rPr lang="ko-KR" altLang="en-US" sz="900" dirty="0"/>
              <a:t>회원가입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회원 가입을 하는 윈도우를 연다</a:t>
            </a:r>
            <a:r>
              <a:rPr lang="en-US" altLang="ko-KR" sz="900" dirty="0"/>
              <a:t>.</a:t>
            </a: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ko-KR" altLang="en-US" sz="900" dirty="0"/>
              <a:t>③ 취소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로그인을 취소하고 어플리케이션을 종료한다</a:t>
            </a:r>
            <a:r>
              <a:rPr lang="en-US" altLang="ko-KR" sz="900" dirty="0"/>
              <a:t>.</a:t>
            </a: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E46FDC5-6300-4386-AA3F-B5CD435E3D96}"/>
              </a:ext>
            </a:extLst>
          </p:cNvPr>
          <p:cNvSpPr/>
          <p:nvPr/>
        </p:nvSpPr>
        <p:spPr>
          <a:xfrm>
            <a:off x="3737718" y="3507550"/>
            <a:ext cx="655404" cy="2466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008BEA-2B8F-4B1C-869F-2EF0DA2A112D}"/>
              </a:ext>
            </a:extLst>
          </p:cNvPr>
          <p:cNvSpPr txBox="1"/>
          <p:nvPr/>
        </p:nvSpPr>
        <p:spPr>
          <a:xfrm>
            <a:off x="3437006" y="34376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404EA4-F2A3-4EB1-AFF0-EF64796827FC}"/>
              </a:ext>
            </a:extLst>
          </p:cNvPr>
          <p:cNvSpPr txBox="1"/>
          <p:nvPr/>
        </p:nvSpPr>
        <p:spPr>
          <a:xfrm>
            <a:off x="3165440" y="286342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A813956-9324-478C-8F2E-0A5201B923D4}"/>
              </a:ext>
            </a:extLst>
          </p:cNvPr>
          <p:cNvSpPr/>
          <p:nvPr/>
        </p:nvSpPr>
        <p:spPr>
          <a:xfrm>
            <a:off x="3167976" y="3162465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 descr="스크린샷이(가) 표시된 사진&#10;&#10;자동 생성된 설명">
            <a:extLst>
              <a:ext uri="{FF2B5EF4-FFF2-40B4-BE49-F238E27FC236}">
                <a16:creationId xmlns:a16="http://schemas.microsoft.com/office/drawing/2014/main" id="{05C0BBD3-E7AD-4846-9D7E-95AFD08BF1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798" y="890057"/>
            <a:ext cx="8531294" cy="5146195"/>
          </a:xfrm>
          <a:prstGeom prst="rect">
            <a:avLst/>
          </a:prstGeom>
        </p:spPr>
      </p:pic>
      <p:sp>
        <p:nvSpPr>
          <p:cNvPr id="17" name="Text Box 2">
            <a:extLst>
              <a:ext uri="{FF2B5EF4-FFF2-40B4-BE49-F238E27FC236}">
                <a16:creationId xmlns:a16="http://schemas.microsoft.com/office/drawing/2014/main" id="{83D63A34-4451-450F-BF66-B48667B8EC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31177" y="2509154"/>
            <a:ext cx="8473591" cy="6924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GRID1 :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작업자 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근무일을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 컬럼으로 생성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( 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생산수량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endParaRPr lang="en-US" altLang="ko-KR" sz="1000" b="0" dirty="0">
              <a:latin typeface="맑은 고딕" pitchFamily="50" charset="-127"/>
              <a:ea typeface="맑은 고딕" pitchFamily="50" charset="-127"/>
            </a:endParaRPr>
          </a:p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(Ex&gt;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홍길동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 / 2018-01-01 / 2018-01-02 … 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으로 출력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.)</a:t>
            </a:r>
            <a:endParaRPr lang="ko-KR" altLang="en-US" sz="1000" b="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Text Box 2">
            <a:extLst>
              <a:ext uri="{FF2B5EF4-FFF2-40B4-BE49-F238E27FC236}">
                <a16:creationId xmlns:a16="http://schemas.microsoft.com/office/drawing/2014/main" id="{DC25F5E2-5E06-4129-A69F-EF73F86534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31176" y="4189391"/>
            <a:ext cx="6024631" cy="670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GRID2 :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작업지시번호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작업장코드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작업장명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품목코드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품목명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작업지삭일시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작업종료일시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작업시간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생산수량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할당작업자</a:t>
            </a:r>
            <a:endParaRPr lang="ko-KR" altLang="en-US" sz="1000" b="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1233421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ko-KR" altLang="en-US" dirty="0"/>
              <a:t>기계 불량률 알람 </a:t>
            </a:r>
            <a:r>
              <a:rPr lang="en-US" altLang="ko-KR" dirty="0"/>
              <a:t>–</a:t>
            </a:r>
            <a:r>
              <a:rPr lang="ko-KR" altLang="en-US" dirty="0"/>
              <a:t> 로그인 </a:t>
            </a:r>
            <a:r>
              <a:rPr lang="en-US" altLang="ko-KR" dirty="0"/>
              <a:t>(</a:t>
            </a:r>
            <a:r>
              <a:rPr lang="ko-KR" altLang="en-US" dirty="0"/>
              <a:t>공통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로그인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2C2BE4C0-66ED-4D6A-8565-4C8D7BE1D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627" y="1476022"/>
            <a:ext cx="3376462" cy="233851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4449D96-80DE-412A-BDA2-6394791A8B71}"/>
              </a:ext>
            </a:extLst>
          </p:cNvPr>
          <p:cNvSpPr/>
          <p:nvPr/>
        </p:nvSpPr>
        <p:spPr>
          <a:xfrm>
            <a:off x="1666975" y="3171913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DB38A3-C599-484D-A639-2B0C04F95318}"/>
              </a:ext>
            </a:extLst>
          </p:cNvPr>
          <p:cNvSpPr txBox="1"/>
          <p:nvPr/>
        </p:nvSpPr>
        <p:spPr>
          <a:xfrm>
            <a:off x="1594792" y="28648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235077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① </a:t>
            </a:r>
            <a:r>
              <a:rPr lang="ko-KR" altLang="en-US" sz="900" dirty="0"/>
              <a:t>로그인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클릭 시 </a:t>
            </a:r>
            <a:r>
              <a:rPr lang="en-US" altLang="ko-KR" sz="900" dirty="0"/>
              <a:t>ID</a:t>
            </a:r>
            <a:r>
              <a:rPr lang="ko-KR" altLang="en-US" sz="900" dirty="0"/>
              <a:t>텍스트 박스의 문자열을 가져와서</a:t>
            </a: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en-US" altLang="ko-KR" sz="900" dirty="0"/>
              <a:t>    </a:t>
            </a:r>
            <a:r>
              <a:rPr lang="ko-KR" altLang="en-US" sz="900" dirty="0"/>
              <a:t>비밀번호가 맞으면 로그인한다</a:t>
            </a:r>
            <a:r>
              <a:rPr lang="en-US" altLang="ko-KR" sz="9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② </a:t>
            </a:r>
            <a:r>
              <a:rPr lang="ko-KR" altLang="en-US" sz="900" dirty="0"/>
              <a:t>회원가입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회원 가입을 하는 윈도우를 연다</a:t>
            </a:r>
            <a:r>
              <a:rPr lang="en-US" altLang="ko-KR" sz="900" dirty="0"/>
              <a:t>.</a:t>
            </a: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ko-KR" altLang="en-US" sz="900" dirty="0"/>
              <a:t>③ 취소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로그인을 취소하고 어플리케이션을 종료한다</a:t>
            </a:r>
            <a:r>
              <a:rPr lang="en-US" altLang="ko-KR" sz="900" dirty="0"/>
              <a:t>.</a:t>
            </a: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E46FDC5-6300-4386-AA3F-B5CD435E3D96}"/>
              </a:ext>
            </a:extLst>
          </p:cNvPr>
          <p:cNvSpPr/>
          <p:nvPr/>
        </p:nvSpPr>
        <p:spPr>
          <a:xfrm>
            <a:off x="3737718" y="3507550"/>
            <a:ext cx="655404" cy="2466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008BEA-2B8F-4B1C-869F-2EF0DA2A112D}"/>
              </a:ext>
            </a:extLst>
          </p:cNvPr>
          <p:cNvSpPr txBox="1"/>
          <p:nvPr/>
        </p:nvSpPr>
        <p:spPr>
          <a:xfrm>
            <a:off x="3437006" y="34376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404EA4-F2A3-4EB1-AFF0-EF64796827FC}"/>
              </a:ext>
            </a:extLst>
          </p:cNvPr>
          <p:cNvSpPr txBox="1"/>
          <p:nvPr/>
        </p:nvSpPr>
        <p:spPr>
          <a:xfrm>
            <a:off x="3165440" y="286342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A813956-9324-478C-8F2E-0A5201B923D4}"/>
              </a:ext>
            </a:extLst>
          </p:cNvPr>
          <p:cNvSpPr/>
          <p:nvPr/>
        </p:nvSpPr>
        <p:spPr>
          <a:xfrm>
            <a:off x="3167976" y="3162465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 descr="스크린샷이(가) 표시된 사진&#10;&#10;자동 생성된 설명">
            <a:extLst>
              <a:ext uri="{FF2B5EF4-FFF2-40B4-BE49-F238E27FC236}">
                <a16:creationId xmlns:a16="http://schemas.microsoft.com/office/drawing/2014/main" id="{570B436B-32A8-4E19-9C53-96BACE4C10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523" y="852536"/>
            <a:ext cx="8574312" cy="5172144"/>
          </a:xfrm>
          <a:prstGeom prst="rect">
            <a:avLst/>
          </a:prstGeom>
        </p:spPr>
      </p:pic>
      <p:sp>
        <p:nvSpPr>
          <p:cNvPr id="17" name="Text Box 2">
            <a:extLst>
              <a:ext uri="{FF2B5EF4-FFF2-40B4-BE49-F238E27FC236}">
                <a16:creationId xmlns:a16="http://schemas.microsoft.com/office/drawing/2014/main" id="{636C28BF-6517-4D01-BC5C-2561F86DEC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58994" y="2450774"/>
            <a:ext cx="8473591" cy="292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GRID1 :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작업지시상태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작업지시번호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생산일자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품목코드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품목명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작업장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실적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불량이미지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 등록건수</a:t>
            </a:r>
          </a:p>
        </p:txBody>
      </p:sp>
      <p:sp>
        <p:nvSpPr>
          <p:cNvPr id="21" name="Text Box 2">
            <a:extLst>
              <a:ext uri="{FF2B5EF4-FFF2-40B4-BE49-F238E27FC236}">
                <a16:creationId xmlns:a16="http://schemas.microsoft.com/office/drawing/2014/main" id="{B729A14D-E63A-4D7E-81C6-F58867CB67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58994" y="4131991"/>
            <a:ext cx="8473591" cy="292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GRID2 :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작업지시번호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품목코드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품목명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불량대분류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불량상세분류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발생일시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불량수량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불량사진</a:t>
            </a:r>
            <a:endParaRPr lang="ko-KR" altLang="en-US" sz="1000" b="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2627869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ko-KR" altLang="en-US" dirty="0"/>
              <a:t>기계 불량률 알람 </a:t>
            </a:r>
            <a:r>
              <a:rPr lang="en-US" altLang="ko-KR" dirty="0"/>
              <a:t>–</a:t>
            </a:r>
            <a:r>
              <a:rPr lang="ko-KR" altLang="en-US" dirty="0"/>
              <a:t> 로그인 </a:t>
            </a:r>
            <a:r>
              <a:rPr lang="en-US" altLang="ko-KR" dirty="0"/>
              <a:t>(</a:t>
            </a:r>
            <a:r>
              <a:rPr lang="ko-KR" altLang="en-US" dirty="0"/>
              <a:t>공통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로그인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2C2BE4C0-66ED-4D6A-8565-4C8D7BE1D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627" y="1476022"/>
            <a:ext cx="3376462" cy="233851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4449D96-80DE-412A-BDA2-6394791A8B71}"/>
              </a:ext>
            </a:extLst>
          </p:cNvPr>
          <p:cNvSpPr/>
          <p:nvPr/>
        </p:nvSpPr>
        <p:spPr>
          <a:xfrm>
            <a:off x="1666975" y="3171913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DB38A3-C599-484D-A639-2B0C04F95318}"/>
              </a:ext>
            </a:extLst>
          </p:cNvPr>
          <p:cNvSpPr txBox="1"/>
          <p:nvPr/>
        </p:nvSpPr>
        <p:spPr>
          <a:xfrm>
            <a:off x="1594792" y="28648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235077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① </a:t>
            </a:r>
            <a:r>
              <a:rPr lang="ko-KR" altLang="en-US" sz="900" dirty="0"/>
              <a:t>로그인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클릭 시 </a:t>
            </a:r>
            <a:r>
              <a:rPr lang="en-US" altLang="ko-KR" sz="900" dirty="0"/>
              <a:t>ID</a:t>
            </a:r>
            <a:r>
              <a:rPr lang="ko-KR" altLang="en-US" sz="900" dirty="0"/>
              <a:t>텍스트 박스의 문자열을 가져와서</a:t>
            </a: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en-US" altLang="ko-KR" sz="900" dirty="0"/>
              <a:t>    </a:t>
            </a:r>
            <a:r>
              <a:rPr lang="ko-KR" altLang="en-US" sz="900" dirty="0"/>
              <a:t>비밀번호가 맞으면 로그인한다</a:t>
            </a:r>
            <a:r>
              <a:rPr lang="en-US" altLang="ko-KR" sz="9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② </a:t>
            </a:r>
            <a:r>
              <a:rPr lang="ko-KR" altLang="en-US" sz="900" dirty="0"/>
              <a:t>회원가입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회원 가입을 하는 윈도우를 연다</a:t>
            </a:r>
            <a:r>
              <a:rPr lang="en-US" altLang="ko-KR" sz="900" dirty="0"/>
              <a:t>.</a:t>
            </a: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ko-KR" altLang="en-US" sz="900" dirty="0"/>
              <a:t>③ 취소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로그인을 취소하고 어플리케이션을 종료한다</a:t>
            </a:r>
            <a:r>
              <a:rPr lang="en-US" altLang="ko-KR" sz="900" dirty="0"/>
              <a:t>.</a:t>
            </a: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E46FDC5-6300-4386-AA3F-B5CD435E3D96}"/>
              </a:ext>
            </a:extLst>
          </p:cNvPr>
          <p:cNvSpPr/>
          <p:nvPr/>
        </p:nvSpPr>
        <p:spPr>
          <a:xfrm>
            <a:off x="3737718" y="3507550"/>
            <a:ext cx="655404" cy="2466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008BEA-2B8F-4B1C-869F-2EF0DA2A112D}"/>
              </a:ext>
            </a:extLst>
          </p:cNvPr>
          <p:cNvSpPr txBox="1"/>
          <p:nvPr/>
        </p:nvSpPr>
        <p:spPr>
          <a:xfrm>
            <a:off x="3437006" y="34376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404EA4-F2A3-4EB1-AFF0-EF64796827FC}"/>
              </a:ext>
            </a:extLst>
          </p:cNvPr>
          <p:cNvSpPr txBox="1"/>
          <p:nvPr/>
        </p:nvSpPr>
        <p:spPr>
          <a:xfrm>
            <a:off x="3165440" y="286342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A813956-9324-478C-8F2E-0A5201B923D4}"/>
              </a:ext>
            </a:extLst>
          </p:cNvPr>
          <p:cNvSpPr/>
          <p:nvPr/>
        </p:nvSpPr>
        <p:spPr>
          <a:xfrm>
            <a:off x="3167976" y="3162465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 descr="스크린샷이(가) 표시된 사진&#10;&#10;자동 생성된 설명">
            <a:extLst>
              <a:ext uri="{FF2B5EF4-FFF2-40B4-BE49-F238E27FC236}">
                <a16:creationId xmlns:a16="http://schemas.microsoft.com/office/drawing/2014/main" id="{16A9D9FD-6AC2-44C0-A0BE-2FBA75E6CA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845" y="838774"/>
            <a:ext cx="8604258" cy="5190208"/>
          </a:xfrm>
          <a:prstGeom prst="rect">
            <a:avLst/>
          </a:prstGeom>
        </p:spPr>
      </p:pic>
      <p:sp>
        <p:nvSpPr>
          <p:cNvPr id="21" name="Text Box 2">
            <a:extLst>
              <a:ext uri="{FF2B5EF4-FFF2-40B4-BE49-F238E27FC236}">
                <a16:creationId xmlns:a16="http://schemas.microsoft.com/office/drawing/2014/main" id="{9BAE615C-340D-40B8-96EE-9EDA944970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95512" y="2419042"/>
            <a:ext cx="1534130" cy="8704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GRID1 :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작업지시번호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생산일자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공정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작업장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품목코드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품목명</a:t>
            </a:r>
          </a:p>
        </p:txBody>
      </p:sp>
      <p:sp>
        <p:nvSpPr>
          <p:cNvPr id="22" name="Text Box 2">
            <a:extLst>
              <a:ext uri="{FF2B5EF4-FFF2-40B4-BE49-F238E27FC236}">
                <a16:creationId xmlns:a16="http://schemas.microsoft.com/office/drawing/2014/main" id="{17AAD686-78E2-4419-B2AE-4D75652853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19107" y="2545339"/>
            <a:ext cx="774015" cy="670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GRID2 : 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측정항목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기준값</a:t>
            </a:r>
            <a:endParaRPr lang="ko-KR" altLang="en-US" sz="1000" b="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5" name="Text Box 2">
            <a:extLst>
              <a:ext uri="{FF2B5EF4-FFF2-40B4-BE49-F238E27FC236}">
                <a16:creationId xmlns:a16="http://schemas.microsoft.com/office/drawing/2014/main" id="{1C4C1696-34A9-40E7-93EF-200FB733D3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82179" y="2734365"/>
            <a:ext cx="5293983" cy="292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GRID3 : 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측정일시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품목코드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품목명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편차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측정횟수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1~28</a:t>
            </a:r>
            <a:endParaRPr lang="ko-KR" altLang="en-US" sz="1000" b="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6993489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ko-KR" altLang="en-US" dirty="0"/>
              <a:t>기계 불량률 알람 </a:t>
            </a:r>
            <a:r>
              <a:rPr lang="en-US" altLang="ko-KR" dirty="0"/>
              <a:t>–</a:t>
            </a:r>
            <a:r>
              <a:rPr lang="ko-KR" altLang="en-US" dirty="0"/>
              <a:t> 로그인 </a:t>
            </a:r>
            <a:r>
              <a:rPr lang="en-US" altLang="ko-KR" dirty="0"/>
              <a:t>(</a:t>
            </a:r>
            <a:r>
              <a:rPr lang="ko-KR" altLang="en-US" dirty="0"/>
              <a:t>공통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로그인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2C2BE4C0-66ED-4D6A-8565-4C8D7BE1D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627" y="1476022"/>
            <a:ext cx="3376462" cy="233851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4449D96-80DE-412A-BDA2-6394791A8B71}"/>
              </a:ext>
            </a:extLst>
          </p:cNvPr>
          <p:cNvSpPr/>
          <p:nvPr/>
        </p:nvSpPr>
        <p:spPr>
          <a:xfrm>
            <a:off x="1666975" y="3171913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DB38A3-C599-484D-A639-2B0C04F95318}"/>
              </a:ext>
            </a:extLst>
          </p:cNvPr>
          <p:cNvSpPr txBox="1"/>
          <p:nvPr/>
        </p:nvSpPr>
        <p:spPr>
          <a:xfrm>
            <a:off x="1594792" y="28648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235077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① </a:t>
            </a:r>
            <a:r>
              <a:rPr lang="ko-KR" altLang="en-US" sz="900" dirty="0"/>
              <a:t>로그인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클릭 시 </a:t>
            </a:r>
            <a:r>
              <a:rPr lang="en-US" altLang="ko-KR" sz="900" dirty="0"/>
              <a:t>ID</a:t>
            </a:r>
            <a:r>
              <a:rPr lang="ko-KR" altLang="en-US" sz="900" dirty="0"/>
              <a:t>텍스트 박스의 문자열을 가져와서</a:t>
            </a: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en-US" altLang="ko-KR" sz="900" dirty="0"/>
              <a:t>    </a:t>
            </a:r>
            <a:r>
              <a:rPr lang="ko-KR" altLang="en-US" sz="900" dirty="0"/>
              <a:t>비밀번호가 맞으면 로그인한다</a:t>
            </a:r>
            <a:r>
              <a:rPr lang="en-US" altLang="ko-KR" sz="9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② </a:t>
            </a:r>
            <a:r>
              <a:rPr lang="ko-KR" altLang="en-US" sz="900" dirty="0"/>
              <a:t>회원가입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회원 가입을 하는 윈도우를 연다</a:t>
            </a:r>
            <a:r>
              <a:rPr lang="en-US" altLang="ko-KR" sz="900" dirty="0"/>
              <a:t>.</a:t>
            </a: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ko-KR" altLang="en-US" sz="900" dirty="0"/>
              <a:t>③ 취소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로그인을 취소하고 어플리케이션을 종료한다</a:t>
            </a:r>
            <a:r>
              <a:rPr lang="en-US" altLang="ko-KR" sz="900" dirty="0"/>
              <a:t>.</a:t>
            </a: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E46FDC5-6300-4386-AA3F-B5CD435E3D96}"/>
              </a:ext>
            </a:extLst>
          </p:cNvPr>
          <p:cNvSpPr/>
          <p:nvPr/>
        </p:nvSpPr>
        <p:spPr>
          <a:xfrm>
            <a:off x="3737718" y="3507550"/>
            <a:ext cx="655404" cy="2466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008BEA-2B8F-4B1C-869F-2EF0DA2A112D}"/>
              </a:ext>
            </a:extLst>
          </p:cNvPr>
          <p:cNvSpPr txBox="1"/>
          <p:nvPr/>
        </p:nvSpPr>
        <p:spPr>
          <a:xfrm>
            <a:off x="3437006" y="34376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404EA4-F2A3-4EB1-AFF0-EF64796827FC}"/>
              </a:ext>
            </a:extLst>
          </p:cNvPr>
          <p:cNvSpPr txBox="1"/>
          <p:nvPr/>
        </p:nvSpPr>
        <p:spPr>
          <a:xfrm>
            <a:off x="3165440" y="286342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A813956-9324-478C-8F2E-0A5201B923D4}"/>
              </a:ext>
            </a:extLst>
          </p:cNvPr>
          <p:cNvSpPr/>
          <p:nvPr/>
        </p:nvSpPr>
        <p:spPr>
          <a:xfrm>
            <a:off x="3167976" y="3162465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 descr="스크린샷이(가) 표시된 사진&#10;&#10;자동 생성된 설명">
            <a:extLst>
              <a:ext uri="{FF2B5EF4-FFF2-40B4-BE49-F238E27FC236}">
                <a16:creationId xmlns:a16="http://schemas.microsoft.com/office/drawing/2014/main" id="{BC21844F-C7D6-4634-83DE-47107941D1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531" y="849312"/>
            <a:ext cx="8574312" cy="5172144"/>
          </a:xfrm>
          <a:prstGeom prst="rect">
            <a:avLst/>
          </a:prstGeom>
        </p:spPr>
      </p:pic>
      <p:sp>
        <p:nvSpPr>
          <p:cNvPr id="17" name="Text Box 2">
            <a:extLst>
              <a:ext uri="{FF2B5EF4-FFF2-40B4-BE49-F238E27FC236}">
                <a16:creationId xmlns:a16="http://schemas.microsoft.com/office/drawing/2014/main" id="{43A3C384-2398-402B-A29D-437E4F41FE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58994" y="2419042"/>
            <a:ext cx="1478012" cy="8704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GRID1 :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작업지시번호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생산일자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공정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작업장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품목코드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품목명</a:t>
            </a:r>
          </a:p>
        </p:txBody>
      </p:sp>
      <p:sp>
        <p:nvSpPr>
          <p:cNvPr id="21" name="Text Box 2">
            <a:extLst>
              <a:ext uri="{FF2B5EF4-FFF2-40B4-BE49-F238E27FC236}">
                <a16:creationId xmlns:a16="http://schemas.microsoft.com/office/drawing/2014/main" id="{20A3E369-32C5-45B5-909E-38F41134DD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19107" y="2520500"/>
            <a:ext cx="1024345" cy="670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GRID2 : 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측정항목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1~27(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기준값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)</a:t>
            </a:r>
            <a:endParaRPr lang="ko-KR" altLang="en-US" sz="1000" b="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Text Box 2">
            <a:extLst>
              <a:ext uri="{FF2B5EF4-FFF2-40B4-BE49-F238E27FC236}">
                <a16:creationId xmlns:a16="http://schemas.microsoft.com/office/drawing/2014/main" id="{61A5CA35-EEED-40CA-9237-D84A97E556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32917" y="2728256"/>
            <a:ext cx="5293983" cy="270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GRID3 :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측정값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 1~27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입력</a:t>
            </a:r>
            <a:endParaRPr lang="en-US" altLang="ko-KR" sz="1000" b="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4873240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ko-KR" altLang="en-US" dirty="0"/>
              <a:t>기계 불량률 알람 </a:t>
            </a:r>
            <a:r>
              <a:rPr lang="en-US" altLang="ko-KR" dirty="0"/>
              <a:t>–</a:t>
            </a:r>
            <a:r>
              <a:rPr lang="ko-KR" altLang="en-US" dirty="0"/>
              <a:t> 로그인 </a:t>
            </a:r>
            <a:r>
              <a:rPr lang="en-US" altLang="ko-KR" dirty="0"/>
              <a:t>(</a:t>
            </a:r>
            <a:r>
              <a:rPr lang="ko-KR" altLang="en-US" dirty="0"/>
              <a:t>공통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로그인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2C2BE4C0-66ED-4D6A-8565-4C8D7BE1D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627" y="1476022"/>
            <a:ext cx="3376462" cy="233851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4449D96-80DE-412A-BDA2-6394791A8B71}"/>
              </a:ext>
            </a:extLst>
          </p:cNvPr>
          <p:cNvSpPr/>
          <p:nvPr/>
        </p:nvSpPr>
        <p:spPr>
          <a:xfrm>
            <a:off x="1666975" y="3171913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DB38A3-C599-484D-A639-2B0C04F95318}"/>
              </a:ext>
            </a:extLst>
          </p:cNvPr>
          <p:cNvSpPr txBox="1"/>
          <p:nvPr/>
        </p:nvSpPr>
        <p:spPr>
          <a:xfrm>
            <a:off x="1594792" y="28648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235077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① </a:t>
            </a:r>
            <a:r>
              <a:rPr lang="ko-KR" altLang="en-US" sz="900" dirty="0"/>
              <a:t>로그인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클릭 시 </a:t>
            </a:r>
            <a:r>
              <a:rPr lang="en-US" altLang="ko-KR" sz="900" dirty="0"/>
              <a:t>ID</a:t>
            </a:r>
            <a:r>
              <a:rPr lang="ko-KR" altLang="en-US" sz="900" dirty="0"/>
              <a:t>텍스트 박스의 문자열을 가져와서</a:t>
            </a: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en-US" altLang="ko-KR" sz="900" dirty="0"/>
              <a:t>    </a:t>
            </a:r>
            <a:r>
              <a:rPr lang="ko-KR" altLang="en-US" sz="900" dirty="0"/>
              <a:t>비밀번호가 맞으면 로그인한다</a:t>
            </a:r>
            <a:r>
              <a:rPr lang="en-US" altLang="ko-KR" sz="9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② </a:t>
            </a:r>
            <a:r>
              <a:rPr lang="ko-KR" altLang="en-US" sz="900" dirty="0"/>
              <a:t>회원가입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회원 가입을 하는 윈도우를 연다</a:t>
            </a:r>
            <a:r>
              <a:rPr lang="en-US" altLang="ko-KR" sz="900" dirty="0"/>
              <a:t>.</a:t>
            </a: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ko-KR" altLang="en-US" sz="900" dirty="0"/>
              <a:t>③ 취소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로그인을 취소하고 어플리케이션을 종료한다</a:t>
            </a:r>
            <a:r>
              <a:rPr lang="en-US" altLang="ko-KR" sz="900" dirty="0"/>
              <a:t>.</a:t>
            </a: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E46FDC5-6300-4386-AA3F-B5CD435E3D96}"/>
              </a:ext>
            </a:extLst>
          </p:cNvPr>
          <p:cNvSpPr/>
          <p:nvPr/>
        </p:nvSpPr>
        <p:spPr>
          <a:xfrm>
            <a:off x="3737718" y="3507550"/>
            <a:ext cx="655404" cy="2466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008BEA-2B8F-4B1C-869F-2EF0DA2A112D}"/>
              </a:ext>
            </a:extLst>
          </p:cNvPr>
          <p:cNvSpPr txBox="1"/>
          <p:nvPr/>
        </p:nvSpPr>
        <p:spPr>
          <a:xfrm>
            <a:off x="3437006" y="34376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404EA4-F2A3-4EB1-AFF0-EF64796827FC}"/>
              </a:ext>
            </a:extLst>
          </p:cNvPr>
          <p:cNvSpPr txBox="1"/>
          <p:nvPr/>
        </p:nvSpPr>
        <p:spPr>
          <a:xfrm>
            <a:off x="3165440" y="286342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A813956-9324-478C-8F2E-0A5201B923D4}"/>
              </a:ext>
            </a:extLst>
          </p:cNvPr>
          <p:cNvSpPr/>
          <p:nvPr/>
        </p:nvSpPr>
        <p:spPr>
          <a:xfrm>
            <a:off x="3167976" y="3162465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 descr="스크린샷이(가) 표시된 사진&#10;&#10;자동 생성된 설명">
            <a:extLst>
              <a:ext uri="{FF2B5EF4-FFF2-40B4-BE49-F238E27FC236}">
                <a16:creationId xmlns:a16="http://schemas.microsoft.com/office/drawing/2014/main" id="{BC21844F-C7D6-4634-83DE-47107941D1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531" y="849312"/>
            <a:ext cx="8574312" cy="5172144"/>
          </a:xfrm>
          <a:prstGeom prst="rect">
            <a:avLst/>
          </a:prstGeom>
        </p:spPr>
      </p:pic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8514141B-74C4-4FBE-B9DC-A7227A0152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531" y="855453"/>
            <a:ext cx="8574312" cy="5172144"/>
          </a:xfrm>
          <a:prstGeom prst="rect">
            <a:avLst/>
          </a:prstGeom>
        </p:spPr>
      </p:pic>
      <p:sp>
        <p:nvSpPr>
          <p:cNvPr id="17" name="Text Box 2">
            <a:extLst>
              <a:ext uri="{FF2B5EF4-FFF2-40B4-BE49-F238E27FC236}">
                <a16:creationId xmlns:a16="http://schemas.microsoft.com/office/drawing/2014/main" id="{994B5A2F-632B-434A-894E-6A6665C07B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58995" y="2512088"/>
            <a:ext cx="6524606" cy="670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GRID :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작업지시번호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생산일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공정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작업장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품목코드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품목명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측정항목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/USL/SL/LSL/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측정일시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상세품목코드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상세품목명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측정회차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측정순번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측정값</a:t>
            </a:r>
          </a:p>
        </p:txBody>
      </p:sp>
    </p:spTree>
    <p:extLst>
      <p:ext uri="{BB962C8B-B14F-4D97-AF65-F5344CB8AC3E}">
        <p14:creationId xmlns:p14="http://schemas.microsoft.com/office/powerpoint/2010/main" val="181210793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ko-KR" altLang="en-US" dirty="0"/>
              <a:t>기계 불량률 알람 </a:t>
            </a:r>
            <a:r>
              <a:rPr lang="en-US" altLang="ko-KR" dirty="0"/>
              <a:t>–</a:t>
            </a:r>
            <a:r>
              <a:rPr lang="ko-KR" altLang="en-US" dirty="0"/>
              <a:t> 로그인 </a:t>
            </a:r>
            <a:r>
              <a:rPr lang="en-US" altLang="ko-KR" dirty="0"/>
              <a:t>(</a:t>
            </a:r>
            <a:r>
              <a:rPr lang="ko-KR" altLang="en-US" dirty="0"/>
              <a:t>공통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로그인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2C2BE4C0-66ED-4D6A-8565-4C8D7BE1D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627" y="1476022"/>
            <a:ext cx="3376462" cy="233851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4449D96-80DE-412A-BDA2-6394791A8B71}"/>
              </a:ext>
            </a:extLst>
          </p:cNvPr>
          <p:cNvSpPr/>
          <p:nvPr/>
        </p:nvSpPr>
        <p:spPr>
          <a:xfrm>
            <a:off x="1666975" y="3171913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DB38A3-C599-484D-A639-2B0C04F95318}"/>
              </a:ext>
            </a:extLst>
          </p:cNvPr>
          <p:cNvSpPr txBox="1"/>
          <p:nvPr/>
        </p:nvSpPr>
        <p:spPr>
          <a:xfrm>
            <a:off x="1594792" y="28648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235077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① </a:t>
            </a:r>
            <a:r>
              <a:rPr lang="ko-KR" altLang="en-US" sz="900" dirty="0"/>
              <a:t>로그인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클릭 시 </a:t>
            </a:r>
            <a:r>
              <a:rPr lang="en-US" altLang="ko-KR" sz="900" dirty="0"/>
              <a:t>ID</a:t>
            </a:r>
            <a:r>
              <a:rPr lang="ko-KR" altLang="en-US" sz="900" dirty="0"/>
              <a:t>텍스트 박스의 문자열을 가져와서</a:t>
            </a: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en-US" altLang="ko-KR" sz="900" dirty="0"/>
              <a:t>    </a:t>
            </a:r>
            <a:r>
              <a:rPr lang="ko-KR" altLang="en-US" sz="900" dirty="0"/>
              <a:t>비밀번호가 맞으면 로그인한다</a:t>
            </a:r>
            <a:r>
              <a:rPr lang="en-US" altLang="ko-KR" sz="9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② </a:t>
            </a:r>
            <a:r>
              <a:rPr lang="ko-KR" altLang="en-US" sz="900" dirty="0"/>
              <a:t>회원가입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회원 가입을 하는 윈도우를 연다</a:t>
            </a:r>
            <a:r>
              <a:rPr lang="en-US" altLang="ko-KR" sz="900" dirty="0"/>
              <a:t>.</a:t>
            </a: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ko-KR" altLang="en-US" sz="900" dirty="0"/>
              <a:t>③ 취소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로그인을 취소하고 어플리케이션을 종료한다</a:t>
            </a:r>
            <a:r>
              <a:rPr lang="en-US" altLang="ko-KR" sz="900" dirty="0"/>
              <a:t>.</a:t>
            </a: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E46FDC5-6300-4386-AA3F-B5CD435E3D96}"/>
              </a:ext>
            </a:extLst>
          </p:cNvPr>
          <p:cNvSpPr/>
          <p:nvPr/>
        </p:nvSpPr>
        <p:spPr>
          <a:xfrm>
            <a:off x="3737718" y="3507550"/>
            <a:ext cx="655404" cy="2466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008BEA-2B8F-4B1C-869F-2EF0DA2A112D}"/>
              </a:ext>
            </a:extLst>
          </p:cNvPr>
          <p:cNvSpPr txBox="1"/>
          <p:nvPr/>
        </p:nvSpPr>
        <p:spPr>
          <a:xfrm>
            <a:off x="3437006" y="34376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404EA4-F2A3-4EB1-AFF0-EF64796827FC}"/>
              </a:ext>
            </a:extLst>
          </p:cNvPr>
          <p:cNvSpPr txBox="1"/>
          <p:nvPr/>
        </p:nvSpPr>
        <p:spPr>
          <a:xfrm>
            <a:off x="3165440" y="286342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A813956-9324-478C-8F2E-0A5201B923D4}"/>
              </a:ext>
            </a:extLst>
          </p:cNvPr>
          <p:cNvSpPr/>
          <p:nvPr/>
        </p:nvSpPr>
        <p:spPr>
          <a:xfrm>
            <a:off x="3167976" y="3162465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 descr="스크린샷이(가) 표시된 사진&#10;&#10;자동 생성된 설명">
            <a:extLst>
              <a:ext uri="{FF2B5EF4-FFF2-40B4-BE49-F238E27FC236}">
                <a16:creationId xmlns:a16="http://schemas.microsoft.com/office/drawing/2014/main" id="{C76C852D-2513-4E13-8F2D-C05D83ECAF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531" y="855453"/>
            <a:ext cx="8574312" cy="5172144"/>
          </a:xfrm>
          <a:prstGeom prst="rect">
            <a:avLst/>
          </a:prstGeom>
        </p:spPr>
      </p:pic>
      <p:sp>
        <p:nvSpPr>
          <p:cNvPr id="21" name="Text Box 2">
            <a:extLst>
              <a:ext uri="{FF2B5EF4-FFF2-40B4-BE49-F238E27FC236}">
                <a16:creationId xmlns:a16="http://schemas.microsoft.com/office/drawing/2014/main" id="{2932DEEE-817F-4D66-9B91-AD51C2D948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58994" y="2486206"/>
            <a:ext cx="8473591" cy="292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GRID :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작업지시번호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생산일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공정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작업장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품목코드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품목명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측정항목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/USL/SL/LSL/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측정일시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측정회차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측정값</a:t>
            </a:r>
          </a:p>
        </p:txBody>
      </p:sp>
    </p:spTree>
    <p:extLst>
      <p:ext uri="{BB962C8B-B14F-4D97-AF65-F5344CB8AC3E}">
        <p14:creationId xmlns:p14="http://schemas.microsoft.com/office/powerpoint/2010/main" val="115760727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ko-KR" altLang="en-US" dirty="0"/>
              <a:t>기계 불량률 알람 </a:t>
            </a:r>
            <a:r>
              <a:rPr lang="en-US" altLang="ko-KR" dirty="0"/>
              <a:t>–</a:t>
            </a:r>
            <a:r>
              <a:rPr lang="ko-KR" altLang="en-US" dirty="0"/>
              <a:t> 로그인 </a:t>
            </a:r>
            <a:r>
              <a:rPr lang="en-US" altLang="ko-KR" dirty="0"/>
              <a:t>(</a:t>
            </a:r>
            <a:r>
              <a:rPr lang="ko-KR" altLang="en-US" dirty="0"/>
              <a:t>공통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로그인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2C2BE4C0-66ED-4D6A-8565-4C8D7BE1D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627" y="1476022"/>
            <a:ext cx="3376462" cy="233851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4449D96-80DE-412A-BDA2-6394791A8B71}"/>
              </a:ext>
            </a:extLst>
          </p:cNvPr>
          <p:cNvSpPr/>
          <p:nvPr/>
        </p:nvSpPr>
        <p:spPr>
          <a:xfrm>
            <a:off x="1666975" y="3171913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DB38A3-C599-484D-A639-2B0C04F95318}"/>
              </a:ext>
            </a:extLst>
          </p:cNvPr>
          <p:cNvSpPr txBox="1"/>
          <p:nvPr/>
        </p:nvSpPr>
        <p:spPr>
          <a:xfrm>
            <a:off x="1594792" y="28648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235077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① </a:t>
            </a:r>
            <a:r>
              <a:rPr lang="ko-KR" altLang="en-US" sz="900" dirty="0"/>
              <a:t>로그인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클릭 시 </a:t>
            </a:r>
            <a:r>
              <a:rPr lang="en-US" altLang="ko-KR" sz="900" dirty="0"/>
              <a:t>ID</a:t>
            </a:r>
            <a:r>
              <a:rPr lang="ko-KR" altLang="en-US" sz="900" dirty="0"/>
              <a:t>텍스트 박스의 문자열을 가져와서</a:t>
            </a: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en-US" altLang="ko-KR" sz="900" dirty="0"/>
              <a:t>    </a:t>
            </a:r>
            <a:r>
              <a:rPr lang="ko-KR" altLang="en-US" sz="900" dirty="0"/>
              <a:t>비밀번호가 맞으면 로그인한다</a:t>
            </a:r>
            <a:r>
              <a:rPr lang="en-US" altLang="ko-KR" sz="9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② </a:t>
            </a:r>
            <a:r>
              <a:rPr lang="ko-KR" altLang="en-US" sz="900" dirty="0"/>
              <a:t>회원가입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회원 가입을 하는 윈도우를 연다</a:t>
            </a:r>
            <a:r>
              <a:rPr lang="en-US" altLang="ko-KR" sz="900" dirty="0"/>
              <a:t>.</a:t>
            </a: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ko-KR" altLang="en-US" sz="900" dirty="0"/>
              <a:t>③ 취소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로그인을 취소하고 어플리케이션을 종료한다</a:t>
            </a:r>
            <a:r>
              <a:rPr lang="en-US" altLang="ko-KR" sz="900" dirty="0"/>
              <a:t>.</a:t>
            </a: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E46FDC5-6300-4386-AA3F-B5CD435E3D96}"/>
              </a:ext>
            </a:extLst>
          </p:cNvPr>
          <p:cNvSpPr/>
          <p:nvPr/>
        </p:nvSpPr>
        <p:spPr>
          <a:xfrm>
            <a:off x="3737718" y="3507550"/>
            <a:ext cx="655404" cy="2466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008BEA-2B8F-4B1C-869F-2EF0DA2A112D}"/>
              </a:ext>
            </a:extLst>
          </p:cNvPr>
          <p:cNvSpPr txBox="1"/>
          <p:nvPr/>
        </p:nvSpPr>
        <p:spPr>
          <a:xfrm>
            <a:off x="3437006" y="34376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404EA4-F2A3-4EB1-AFF0-EF64796827FC}"/>
              </a:ext>
            </a:extLst>
          </p:cNvPr>
          <p:cNvSpPr txBox="1"/>
          <p:nvPr/>
        </p:nvSpPr>
        <p:spPr>
          <a:xfrm>
            <a:off x="3165440" y="286342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A813956-9324-478C-8F2E-0A5201B923D4}"/>
              </a:ext>
            </a:extLst>
          </p:cNvPr>
          <p:cNvSpPr/>
          <p:nvPr/>
        </p:nvSpPr>
        <p:spPr>
          <a:xfrm>
            <a:off x="3167976" y="3162465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 descr="스크린샷이(가) 표시된 사진&#10;&#10;자동 생성된 설명">
            <a:extLst>
              <a:ext uri="{FF2B5EF4-FFF2-40B4-BE49-F238E27FC236}">
                <a16:creationId xmlns:a16="http://schemas.microsoft.com/office/drawing/2014/main" id="{48CDE992-B20F-42B0-889D-A81B4DD0C5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523" y="852536"/>
            <a:ext cx="8585069" cy="5178633"/>
          </a:xfrm>
          <a:prstGeom prst="rect">
            <a:avLst/>
          </a:prstGeom>
        </p:spPr>
      </p:pic>
      <p:sp>
        <p:nvSpPr>
          <p:cNvPr id="17" name="Text Box 2">
            <a:extLst>
              <a:ext uri="{FF2B5EF4-FFF2-40B4-BE49-F238E27FC236}">
                <a16:creationId xmlns:a16="http://schemas.microsoft.com/office/drawing/2014/main" id="{72442C88-65D1-4199-A15B-9B92B06400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58994" y="2486206"/>
            <a:ext cx="8473591" cy="292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GRID : 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생산년도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레벨코드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레벨명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차수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원자재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LOT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번호</a:t>
            </a:r>
          </a:p>
        </p:txBody>
      </p:sp>
    </p:spTree>
    <p:extLst>
      <p:ext uri="{BB962C8B-B14F-4D97-AF65-F5344CB8AC3E}">
        <p14:creationId xmlns:p14="http://schemas.microsoft.com/office/powerpoint/2010/main" val="258331246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ko-KR" altLang="en-US" dirty="0"/>
              <a:t>기계 불량률 알람 </a:t>
            </a:r>
            <a:r>
              <a:rPr lang="en-US" altLang="ko-KR" dirty="0"/>
              <a:t>–</a:t>
            </a:r>
            <a:r>
              <a:rPr lang="ko-KR" altLang="en-US" dirty="0"/>
              <a:t> 로그인 </a:t>
            </a:r>
            <a:r>
              <a:rPr lang="en-US" altLang="ko-KR" dirty="0"/>
              <a:t>(</a:t>
            </a:r>
            <a:r>
              <a:rPr lang="ko-KR" altLang="en-US" dirty="0"/>
              <a:t>공통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로그인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2C2BE4C0-66ED-4D6A-8565-4C8D7BE1D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627" y="1476022"/>
            <a:ext cx="3376462" cy="233851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4449D96-80DE-412A-BDA2-6394791A8B71}"/>
              </a:ext>
            </a:extLst>
          </p:cNvPr>
          <p:cNvSpPr/>
          <p:nvPr/>
        </p:nvSpPr>
        <p:spPr>
          <a:xfrm>
            <a:off x="1666975" y="3171913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DB38A3-C599-484D-A639-2B0C04F95318}"/>
              </a:ext>
            </a:extLst>
          </p:cNvPr>
          <p:cNvSpPr txBox="1"/>
          <p:nvPr/>
        </p:nvSpPr>
        <p:spPr>
          <a:xfrm>
            <a:off x="1594792" y="28648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235077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① </a:t>
            </a:r>
            <a:r>
              <a:rPr lang="ko-KR" altLang="en-US" sz="900" dirty="0"/>
              <a:t>로그인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클릭 시 </a:t>
            </a:r>
            <a:r>
              <a:rPr lang="en-US" altLang="ko-KR" sz="900" dirty="0"/>
              <a:t>ID</a:t>
            </a:r>
            <a:r>
              <a:rPr lang="ko-KR" altLang="en-US" sz="900" dirty="0"/>
              <a:t>텍스트 박스의 문자열을 가져와서</a:t>
            </a: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en-US" altLang="ko-KR" sz="900" dirty="0"/>
              <a:t>    </a:t>
            </a:r>
            <a:r>
              <a:rPr lang="ko-KR" altLang="en-US" sz="900" dirty="0"/>
              <a:t>비밀번호가 맞으면 로그인한다</a:t>
            </a:r>
            <a:r>
              <a:rPr lang="en-US" altLang="ko-KR" sz="9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② </a:t>
            </a:r>
            <a:r>
              <a:rPr lang="ko-KR" altLang="en-US" sz="900" dirty="0"/>
              <a:t>회원가입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회원 가입을 하는 윈도우를 연다</a:t>
            </a:r>
            <a:r>
              <a:rPr lang="en-US" altLang="ko-KR" sz="900" dirty="0"/>
              <a:t>.</a:t>
            </a: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ko-KR" altLang="en-US" sz="900" dirty="0"/>
              <a:t>③ 취소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로그인을 취소하고 어플리케이션을 종료한다</a:t>
            </a:r>
            <a:r>
              <a:rPr lang="en-US" altLang="ko-KR" sz="900" dirty="0"/>
              <a:t>.</a:t>
            </a: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E46FDC5-6300-4386-AA3F-B5CD435E3D96}"/>
              </a:ext>
            </a:extLst>
          </p:cNvPr>
          <p:cNvSpPr/>
          <p:nvPr/>
        </p:nvSpPr>
        <p:spPr>
          <a:xfrm>
            <a:off x="3737718" y="3507550"/>
            <a:ext cx="655404" cy="2466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008BEA-2B8F-4B1C-869F-2EF0DA2A112D}"/>
              </a:ext>
            </a:extLst>
          </p:cNvPr>
          <p:cNvSpPr txBox="1"/>
          <p:nvPr/>
        </p:nvSpPr>
        <p:spPr>
          <a:xfrm>
            <a:off x="3437006" y="34376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404EA4-F2A3-4EB1-AFF0-EF64796827FC}"/>
              </a:ext>
            </a:extLst>
          </p:cNvPr>
          <p:cNvSpPr txBox="1"/>
          <p:nvPr/>
        </p:nvSpPr>
        <p:spPr>
          <a:xfrm>
            <a:off x="3165440" y="286342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A813956-9324-478C-8F2E-0A5201B923D4}"/>
              </a:ext>
            </a:extLst>
          </p:cNvPr>
          <p:cNvSpPr/>
          <p:nvPr/>
        </p:nvSpPr>
        <p:spPr>
          <a:xfrm>
            <a:off x="3167976" y="3162465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 descr="스크린샷이(가) 표시된 사진&#10;&#10;자동 생성된 설명">
            <a:extLst>
              <a:ext uri="{FF2B5EF4-FFF2-40B4-BE49-F238E27FC236}">
                <a16:creationId xmlns:a16="http://schemas.microsoft.com/office/drawing/2014/main" id="{35977203-D031-4418-AE3C-C35AB14ADA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043" y="892497"/>
            <a:ext cx="8520539" cy="5139707"/>
          </a:xfrm>
          <a:prstGeom prst="rect">
            <a:avLst/>
          </a:prstGeom>
        </p:spPr>
      </p:pic>
      <p:sp>
        <p:nvSpPr>
          <p:cNvPr id="17" name="Text Box 2">
            <a:extLst>
              <a:ext uri="{FF2B5EF4-FFF2-40B4-BE49-F238E27FC236}">
                <a16:creationId xmlns:a16="http://schemas.microsoft.com/office/drawing/2014/main" id="{8A34A0A2-EECB-4D89-8A56-14223704D0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09794" y="2469824"/>
            <a:ext cx="8473591" cy="292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REPORT :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적재 일지</a:t>
            </a:r>
          </a:p>
        </p:txBody>
      </p:sp>
    </p:spTree>
    <p:extLst>
      <p:ext uri="{BB962C8B-B14F-4D97-AF65-F5344CB8AC3E}">
        <p14:creationId xmlns:p14="http://schemas.microsoft.com/office/powerpoint/2010/main" val="22796477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시스템관리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사용자그룹별</a:t>
            </a:r>
            <a:r>
              <a:rPr lang="en-US" altLang="ko-KR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권한</a:t>
            </a:r>
            <a:r>
              <a:rPr lang="en-US" altLang="ko-KR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설정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2C2BE4C0-66ED-4D6A-8565-4C8D7BE1D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627" y="1476022"/>
            <a:ext cx="3376462" cy="233851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4449D96-80DE-412A-BDA2-6394791A8B71}"/>
              </a:ext>
            </a:extLst>
          </p:cNvPr>
          <p:cNvSpPr/>
          <p:nvPr/>
        </p:nvSpPr>
        <p:spPr>
          <a:xfrm>
            <a:off x="1666975" y="3171913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DB38A3-C599-484D-A639-2B0C04F95318}"/>
              </a:ext>
            </a:extLst>
          </p:cNvPr>
          <p:cNvSpPr txBox="1"/>
          <p:nvPr/>
        </p:nvSpPr>
        <p:spPr>
          <a:xfrm>
            <a:off x="1594792" y="28648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4810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① </a:t>
            </a:r>
            <a:r>
              <a:rPr lang="ko-KR" altLang="en-US" sz="900" dirty="0"/>
              <a:t>그룹목록 셀 </a:t>
            </a:r>
            <a:r>
              <a:rPr lang="ko-KR" altLang="en-US" sz="900" dirty="0" err="1"/>
              <a:t>클릭시</a:t>
            </a:r>
            <a:r>
              <a:rPr lang="ko-KR" altLang="en-US" sz="900" dirty="0"/>
              <a:t> 사용중인 화면 출력</a:t>
            </a:r>
            <a:endParaRPr lang="en-US" altLang="ko-KR" sz="900" dirty="0"/>
          </a:p>
          <a:p>
            <a:pPr>
              <a:lnSpc>
                <a:spcPct val="150000"/>
              </a:lnSpc>
            </a:pPr>
            <a:endParaRPr lang="en-US" altLang="ko-KR" sz="900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E46FDC5-6300-4386-AA3F-B5CD435E3D96}"/>
              </a:ext>
            </a:extLst>
          </p:cNvPr>
          <p:cNvSpPr/>
          <p:nvPr/>
        </p:nvSpPr>
        <p:spPr>
          <a:xfrm>
            <a:off x="3737718" y="3507550"/>
            <a:ext cx="655404" cy="2466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008BEA-2B8F-4B1C-869F-2EF0DA2A112D}"/>
              </a:ext>
            </a:extLst>
          </p:cNvPr>
          <p:cNvSpPr txBox="1"/>
          <p:nvPr/>
        </p:nvSpPr>
        <p:spPr>
          <a:xfrm>
            <a:off x="3437006" y="34376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404EA4-F2A3-4EB1-AFF0-EF64796827FC}"/>
              </a:ext>
            </a:extLst>
          </p:cNvPr>
          <p:cNvSpPr txBox="1"/>
          <p:nvPr/>
        </p:nvSpPr>
        <p:spPr>
          <a:xfrm>
            <a:off x="3165440" y="286342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A813956-9324-478C-8F2E-0A5201B923D4}"/>
              </a:ext>
            </a:extLst>
          </p:cNvPr>
          <p:cNvSpPr/>
          <p:nvPr/>
        </p:nvSpPr>
        <p:spPr>
          <a:xfrm>
            <a:off x="3167976" y="3162465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394AFB3-192C-48F3-B02C-1DBA572F21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727" y="704490"/>
            <a:ext cx="8926812" cy="5385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66046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ko-KR" altLang="en-US" dirty="0"/>
              <a:t>기계 불량률 알람 </a:t>
            </a:r>
            <a:r>
              <a:rPr lang="en-US" altLang="ko-KR" dirty="0"/>
              <a:t>–</a:t>
            </a:r>
            <a:r>
              <a:rPr lang="ko-KR" altLang="en-US" dirty="0"/>
              <a:t> 로그인 </a:t>
            </a:r>
            <a:r>
              <a:rPr lang="en-US" altLang="ko-KR" dirty="0"/>
              <a:t>(</a:t>
            </a:r>
            <a:r>
              <a:rPr lang="ko-KR" altLang="en-US" dirty="0"/>
              <a:t>공통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로그인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2C2BE4C0-66ED-4D6A-8565-4C8D7BE1D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627" y="1476022"/>
            <a:ext cx="3376462" cy="233851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4449D96-80DE-412A-BDA2-6394791A8B71}"/>
              </a:ext>
            </a:extLst>
          </p:cNvPr>
          <p:cNvSpPr/>
          <p:nvPr/>
        </p:nvSpPr>
        <p:spPr>
          <a:xfrm>
            <a:off x="1666975" y="3171913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DB38A3-C599-484D-A639-2B0C04F95318}"/>
              </a:ext>
            </a:extLst>
          </p:cNvPr>
          <p:cNvSpPr txBox="1"/>
          <p:nvPr/>
        </p:nvSpPr>
        <p:spPr>
          <a:xfrm>
            <a:off x="1594792" y="28648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235077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① </a:t>
            </a:r>
            <a:r>
              <a:rPr lang="ko-KR" altLang="en-US" sz="900" dirty="0"/>
              <a:t>로그인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클릭 시 </a:t>
            </a:r>
            <a:r>
              <a:rPr lang="en-US" altLang="ko-KR" sz="900" dirty="0"/>
              <a:t>ID</a:t>
            </a:r>
            <a:r>
              <a:rPr lang="ko-KR" altLang="en-US" sz="900" dirty="0"/>
              <a:t>텍스트 박스의 문자열을 가져와서</a:t>
            </a: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en-US" altLang="ko-KR" sz="900" dirty="0"/>
              <a:t>    </a:t>
            </a:r>
            <a:r>
              <a:rPr lang="ko-KR" altLang="en-US" sz="900" dirty="0"/>
              <a:t>비밀번호가 맞으면 로그인한다</a:t>
            </a:r>
            <a:r>
              <a:rPr lang="en-US" altLang="ko-KR" sz="9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② </a:t>
            </a:r>
            <a:r>
              <a:rPr lang="ko-KR" altLang="en-US" sz="900" dirty="0"/>
              <a:t>회원가입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회원 가입을 하는 윈도우를 연다</a:t>
            </a:r>
            <a:r>
              <a:rPr lang="en-US" altLang="ko-KR" sz="900" dirty="0"/>
              <a:t>.</a:t>
            </a: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ko-KR" altLang="en-US" sz="900" dirty="0"/>
              <a:t>③ 취소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로그인을 취소하고 어플리케이션을 종료한다</a:t>
            </a:r>
            <a:r>
              <a:rPr lang="en-US" altLang="ko-KR" sz="900" dirty="0"/>
              <a:t>.</a:t>
            </a: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E46FDC5-6300-4386-AA3F-B5CD435E3D96}"/>
              </a:ext>
            </a:extLst>
          </p:cNvPr>
          <p:cNvSpPr/>
          <p:nvPr/>
        </p:nvSpPr>
        <p:spPr>
          <a:xfrm>
            <a:off x="3737718" y="3507550"/>
            <a:ext cx="655404" cy="2466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008BEA-2B8F-4B1C-869F-2EF0DA2A112D}"/>
              </a:ext>
            </a:extLst>
          </p:cNvPr>
          <p:cNvSpPr txBox="1"/>
          <p:nvPr/>
        </p:nvSpPr>
        <p:spPr>
          <a:xfrm>
            <a:off x="3437006" y="34376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404EA4-F2A3-4EB1-AFF0-EF64796827FC}"/>
              </a:ext>
            </a:extLst>
          </p:cNvPr>
          <p:cNvSpPr txBox="1"/>
          <p:nvPr/>
        </p:nvSpPr>
        <p:spPr>
          <a:xfrm>
            <a:off x="3165440" y="286342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A813956-9324-478C-8F2E-0A5201B923D4}"/>
              </a:ext>
            </a:extLst>
          </p:cNvPr>
          <p:cNvSpPr/>
          <p:nvPr/>
        </p:nvSpPr>
        <p:spPr>
          <a:xfrm>
            <a:off x="3167976" y="3162465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 descr="스크린샷이(가) 표시된 사진&#10;&#10;자동 생성된 설명">
            <a:extLst>
              <a:ext uri="{FF2B5EF4-FFF2-40B4-BE49-F238E27FC236}">
                <a16:creationId xmlns:a16="http://schemas.microsoft.com/office/drawing/2014/main" id="{01A1F8BC-CFFB-4763-8140-028150FBF5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537" y="873858"/>
            <a:ext cx="8481554" cy="5116191"/>
          </a:xfrm>
          <a:prstGeom prst="rect">
            <a:avLst/>
          </a:prstGeom>
        </p:spPr>
      </p:pic>
      <p:sp>
        <p:nvSpPr>
          <p:cNvPr id="17" name="Text Box 2">
            <a:extLst>
              <a:ext uri="{FF2B5EF4-FFF2-40B4-BE49-F238E27FC236}">
                <a16:creationId xmlns:a16="http://schemas.microsoft.com/office/drawing/2014/main" id="{954E2920-6AE6-4CDC-9E8D-F5DB65DE75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3491" y="2428953"/>
            <a:ext cx="8473591" cy="270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REPORT :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성형 일지</a:t>
            </a:r>
          </a:p>
        </p:txBody>
      </p:sp>
    </p:spTree>
    <p:extLst>
      <p:ext uri="{BB962C8B-B14F-4D97-AF65-F5344CB8AC3E}">
        <p14:creationId xmlns:p14="http://schemas.microsoft.com/office/powerpoint/2010/main" val="25258772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ko-KR" altLang="en-US" dirty="0"/>
              <a:t>기계 불량률 알람 </a:t>
            </a:r>
            <a:r>
              <a:rPr lang="en-US" altLang="ko-KR" dirty="0"/>
              <a:t>–</a:t>
            </a:r>
            <a:r>
              <a:rPr lang="ko-KR" altLang="en-US" dirty="0"/>
              <a:t> 로그인 </a:t>
            </a:r>
            <a:r>
              <a:rPr lang="en-US" altLang="ko-KR" dirty="0"/>
              <a:t>(</a:t>
            </a:r>
            <a:r>
              <a:rPr lang="ko-KR" altLang="en-US" dirty="0"/>
              <a:t>공통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로그인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2C2BE4C0-66ED-4D6A-8565-4C8D7BE1D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627" y="1476022"/>
            <a:ext cx="3376462" cy="233851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4449D96-80DE-412A-BDA2-6394791A8B71}"/>
              </a:ext>
            </a:extLst>
          </p:cNvPr>
          <p:cNvSpPr/>
          <p:nvPr/>
        </p:nvSpPr>
        <p:spPr>
          <a:xfrm>
            <a:off x="1666975" y="3171913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DB38A3-C599-484D-A639-2B0C04F95318}"/>
              </a:ext>
            </a:extLst>
          </p:cNvPr>
          <p:cNvSpPr txBox="1"/>
          <p:nvPr/>
        </p:nvSpPr>
        <p:spPr>
          <a:xfrm>
            <a:off x="1594792" y="28648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235077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① </a:t>
            </a:r>
            <a:r>
              <a:rPr lang="ko-KR" altLang="en-US" sz="900" dirty="0"/>
              <a:t>로그인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클릭 시 </a:t>
            </a:r>
            <a:r>
              <a:rPr lang="en-US" altLang="ko-KR" sz="900" dirty="0"/>
              <a:t>ID</a:t>
            </a:r>
            <a:r>
              <a:rPr lang="ko-KR" altLang="en-US" sz="900" dirty="0"/>
              <a:t>텍스트 박스의 문자열을 가져와서</a:t>
            </a: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en-US" altLang="ko-KR" sz="900" dirty="0"/>
              <a:t>    </a:t>
            </a:r>
            <a:r>
              <a:rPr lang="ko-KR" altLang="en-US" sz="900" dirty="0"/>
              <a:t>비밀번호가 맞으면 로그인한다</a:t>
            </a:r>
            <a:r>
              <a:rPr lang="en-US" altLang="ko-KR" sz="9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② </a:t>
            </a:r>
            <a:r>
              <a:rPr lang="ko-KR" altLang="en-US" sz="900" dirty="0"/>
              <a:t>회원가입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회원 가입을 하는 윈도우를 연다</a:t>
            </a:r>
            <a:r>
              <a:rPr lang="en-US" altLang="ko-KR" sz="900" dirty="0"/>
              <a:t>.</a:t>
            </a: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ko-KR" altLang="en-US" sz="900" dirty="0"/>
              <a:t>③ 취소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로그인을 취소하고 어플리케이션을 종료한다</a:t>
            </a:r>
            <a:r>
              <a:rPr lang="en-US" altLang="ko-KR" sz="900" dirty="0"/>
              <a:t>.</a:t>
            </a: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E46FDC5-6300-4386-AA3F-B5CD435E3D96}"/>
              </a:ext>
            </a:extLst>
          </p:cNvPr>
          <p:cNvSpPr/>
          <p:nvPr/>
        </p:nvSpPr>
        <p:spPr>
          <a:xfrm>
            <a:off x="3737718" y="3507550"/>
            <a:ext cx="655404" cy="2466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008BEA-2B8F-4B1C-869F-2EF0DA2A112D}"/>
              </a:ext>
            </a:extLst>
          </p:cNvPr>
          <p:cNvSpPr txBox="1"/>
          <p:nvPr/>
        </p:nvSpPr>
        <p:spPr>
          <a:xfrm>
            <a:off x="3437006" y="34376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404EA4-F2A3-4EB1-AFF0-EF64796827FC}"/>
              </a:ext>
            </a:extLst>
          </p:cNvPr>
          <p:cNvSpPr txBox="1"/>
          <p:nvPr/>
        </p:nvSpPr>
        <p:spPr>
          <a:xfrm>
            <a:off x="3165440" y="286342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A813956-9324-478C-8F2E-0A5201B923D4}"/>
              </a:ext>
            </a:extLst>
          </p:cNvPr>
          <p:cNvSpPr/>
          <p:nvPr/>
        </p:nvSpPr>
        <p:spPr>
          <a:xfrm>
            <a:off x="3167976" y="3162465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 descr="스크린샷이(가) 표시된 사진&#10;&#10;자동 생성된 설명">
            <a:extLst>
              <a:ext uri="{FF2B5EF4-FFF2-40B4-BE49-F238E27FC236}">
                <a16:creationId xmlns:a16="http://schemas.microsoft.com/office/drawing/2014/main" id="{CF7CEB55-BBD5-4023-B32C-2EACA4EADD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796" y="865758"/>
            <a:ext cx="8542047" cy="5152681"/>
          </a:xfrm>
          <a:prstGeom prst="rect">
            <a:avLst/>
          </a:prstGeom>
        </p:spPr>
      </p:pic>
      <p:sp>
        <p:nvSpPr>
          <p:cNvPr id="17" name="Text Box 2">
            <a:extLst>
              <a:ext uri="{FF2B5EF4-FFF2-40B4-BE49-F238E27FC236}">
                <a16:creationId xmlns:a16="http://schemas.microsoft.com/office/drawing/2014/main" id="{0E7118A1-1704-44E1-A45B-9139BF1074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22494" y="2450774"/>
            <a:ext cx="8473591" cy="292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REPORT :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포장 일지</a:t>
            </a:r>
          </a:p>
        </p:txBody>
      </p:sp>
    </p:spTree>
    <p:extLst>
      <p:ext uri="{BB962C8B-B14F-4D97-AF65-F5344CB8AC3E}">
        <p14:creationId xmlns:p14="http://schemas.microsoft.com/office/powerpoint/2010/main" val="308149419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ko-KR" altLang="en-US" dirty="0"/>
              <a:t>기계 불량률 알람 </a:t>
            </a:r>
            <a:r>
              <a:rPr lang="en-US" altLang="ko-KR" dirty="0"/>
              <a:t>–</a:t>
            </a:r>
            <a:r>
              <a:rPr lang="ko-KR" altLang="en-US" dirty="0"/>
              <a:t> 로그인 </a:t>
            </a:r>
            <a:r>
              <a:rPr lang="en-US" altLang="ko-KR" dirty="0"/>
              <a:t>(</a:t>
            </a:r>
            <a:r>
              <a:rPr lang="ko-KR" altLang="en-US" dirty="0"/>
              <a:t>공통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로그인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2C2BE4C0-66ED-4D6A-8565-4C8D7BE1D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627" y="1476022"/>
            <a:ext cx="3376462" cy="233851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4449D96-80DE-412A-BDA2-6394791A8B71}"/>
              </a:ext>
            </a:extLst>
          </p:cNvPr>
          <p:cNvSpPr/>
          <p:nvPr/>
        </p:nvSpPr>
        <p:spPr>
          <a:xfrm>
            <a:off x="1666975" y="3171913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DB38A3-C599-484D-A639-2B0C04F95318}"/>
              </a:ext>
            </a:extLst>
          </p:cNvPr>
          <p:cNvSpPr txBox="1"/>
          <p:nvPr/>
        </p:nvSpPr>
        <p:spPr>
          <a:xfrm>
            <a:off x="1594792" y="28648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235077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① </a:t>
            </a:r>
            <a:r>
              <a:rPr lang="ko-KR" altLang="en-US" sz="900" dirty="0"/>
              <a:t>로그인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클릭 시 </a:t>
            </a:r>
            <a:r>
              <a:rPr lang="en-US" altLang="ko-KR" sz="900" dirty="0"/>
              <a:t>ID</a:t>
            </a:r>
            <a:r>
              <a:rPr lang="ko-KR" altLang="en-US" sz="900" dirty="0"/>
              <a:t>텍스트 박스의 문자열을 가져와서</a:t>
            </a: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en-US" altLang="ko-KR" sz="900" dirty="0"/>
              <a:t>    </a:t>
            </a:r>
            <a:r>
              <a:rPr lang="ko-KR" altLang="en-US" sz="900" dirty="0"/>
              <a:t>비밀번호가 맞으면 로그인한다</a:t>
            </a:r>
            <a:r>
              <a:rPr lang="en-US" altLang="ko-KR" sz="9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② </a:t>
            </a:r>
            <a:r>
              <a:rPr lang="ko-KR" altLang="en-US" sz="900" dirty="0"/>
              <a:t>회원가입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회원 가입을 하는 윈도우를 연다</a:t>
            </a:r>
            <a:r>
              <a:rPr lang="en-US" altLang="ko-KR" sz="900" dirty="0"/>
              <a:t>.</a:t>
            </a: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ko-KR" altLang="en-US" sz="900" dirty="0"/>
              <a:t>③ 취소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로그인을 취소하고 어플리케이션을 종료한다</a:t>
            </a:r>
            <a:r>
              <a:rPr lang="en-US" altLang="ko-KR" sz="900" dirty="0"/>
              <a:t>.</a:t>
            </a: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E46FDC5-6300-4386-AA3F-B5CD435E3D96}"/>
              </a:ext>
            </a:extLst>
          </p:cNvPr>
          <p:cNvSpPr/>
          <p:nvPr/>
        </p:nvSpPr>
        <p:spPr>
          <a:xfrm>
            <a:off x="3737718" y="3507550"/>
            <a:ext cx="655404" cy="2466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008BEA-2B8F-4B1C-869F-2EF0DA2A112D}"/>
              </a:ext>
            </a:extLst>
          </p:cNvPr>
          <p:cNvSpPr txBox="1"/>
          <p:nvPr/>
        </p:nvSpPr>
        <p:spPr>
          <a:xfrm>
            <a:off x="3437006" y="34376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404EA4-F2A3-4EB1-AFF0-EF64796827FC}"/>
              </a:ext>
            </a:extLst>
          </p:cNvPr>
          <p:cNvSpPr txBox="1"/>
          <p:nvPr/>
        </p:nvSpPr>
        <p:spPr>
          <a:xfrm>
            <a:off x="3165440" y="286342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A813956-9324-478C-8F2E-0A5201B923D4}"/>
              </a:ext>
            </a:extLst>
          </p:cNvPr>
          <p:cNvSpPr/>
          <p:nvPr/>
        </p:nvSpPr>
        <p:spPr>
          <a:xfrm>
            <a:off x="3167976" y="3162465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 descr="스크린샷이(가) 표시된 사진&#10;&#10;자동 생성된 설명">
            <a:extLst>
              <a:ext uri="{FF2B5EF4-FFF2-40B4-BE49-F238E27FC236}">
                <a16:creationId xmlns:a16="http://schemas.microsoft.com/office/drawing/2014/main" id="{51A2EF3D-195D-4A4D-8DE9-73A77ED0F7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043" y="863320"/>
            <a:ext cx="8520539" cy="5139707"/>
          </a:xfrm>
          <a:prstGeom prst="rect">
            <a:avLst/>
          </a:prstGeom>
        </p:spPr>
      </p:pic>
      <p:sp>
        <p:nvSpPr>
          <p:cNvPr id="17" name="Text Box 2">
            <a:extLst>
              <a:ext uri="{FF2B5EF4-FFF2-40B4-BE49-F238E27FC236}">
                <a16:creationId xmlns:a16="http://schemas.microsoft.com/office/drawing/2014/main" id="{FD4019B7-B53B-4592-87D2-ACC3C44746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09794" y="2450774"/>
            <a:ext cx="8473591" cy="292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REPORT :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선별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포장 일지</a:t>
            </a:r>
          </a:p>
        </p:txBody>
      </p:sp>
    </p:spTree>
    <p:extLst>
      <p:ext uri="{BB962C8B-B14F-4D97-AF65-F5344CB8AC3E}">
        <p14:creationId xmlns:p14="http://schemas.microsoft.com/office/powerpoint/2010/main" val="330656038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ko-KR" altLang="en-US" dirty="0"/>
              <a:t>기계 불량률 알람 </a:t>
            </a:r>
            <a:r>
              <a:rPr lang="en-US" altLang="ko-KR" dirty="0"/>
              <a:t>–</a:t>
            </a:r>
            <a:r>
              <a:rPr lang="ko-KR" altLang="en-US" dirty="0"/>
              <a:t> 로그인 </a:t>
            </a:r>
            <a:r>
              <a:rPr lang="en-US" altLang="ko-KR" dirty="0"/>
              <a:t>(</a:t>
            </a:r>
            <a:r>
              <a:rPr lang="ko-KR" altLang="en-US" dirty="0"/>
              <a:t>공통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로그인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2C2BE4C0-66ED-4D6A-8565-4C8D7BE1D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627" y="1476022"/>
            <a:ext cx="3376462" cy="233851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4449D96-80DE-412A-BDA2-6394791A8B71}"/>
              </a:ext>
            </a:extLst>
          </p:cNvPr>
          <p:cNvSpPr/>
          <p:nvPr/>
        </p:nvSpPr>
        <p:spPr>
          <a:xfrm>
            <a:off x="1666975" y="3171913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DB38A3-C599-484D-A639-2B0C04F95318}"/>
              </a:ext>
            </a:extLst>
          </p:cNvPr>
          <p:cNvSpPr txBox="1"/>
          <p:nvPr/>
        </p:nvSpPr>
        <p:spPr>
          <a:xfrm>
            <a:off x="1594792" y="28648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235077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① </a:t>
            </a:r>
            <a:r>
              <a:rPr lang="ko-KR" altLang="en-US" sz="900" dirty="0"/>
              <a:t>로그인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클릭 시 </a:t>
            </a:r>
            <a:r>
              <a:rPr lang="en-US" altLang="ko-KR" sz="900" dirty="0"/>
              <a:t>ID</a:t>
            </a:r>
            <a:r>
              <a:rPr lang="ko-KR" altLang="en-US" sz="900" dirty="0"/>
              <a:t>텍스트 박스의 문자열을 가져와서</a:t>
            </a: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en-US" altLang="ko-KR" sz="900" dirty="0"/>
              <a:t>    </a:t>
            </a:r>
            <a:r>
              <a:rPr lang="ko-KR" altLang="en-US" sz="900" dirty="0"/>
              <a:t>비밀번호가 맞으면 로그인한다</a:t>
            </a:r>
            <a:r>
              <a:rPr lang="en-US" altLang="ko-KR" sz="9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② </a:t>
            </a:r>
            <a:r>
              <a:rPr lang="ko-KR" altLang="en-US" sz="900" dirty="0"/>
              <a:t>회원가입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회원 가입을 하는 윈도우를 연다</a:t>
            </a:r>
            <a:r>
              <a:rPr lang="en-US" altLang="ko-KR" sz="900" dirty="0"/>
              <a:t>.</a:t>
            </a: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ko-KR" altLang="en-US" sz="900" dirty="0"/>
              <a:t>③ 취소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로그인을 취소하고 어플리케이션을 종료한다</a:t>
            </a:r>
            <a:r>
              <a:rPr lang="en-US" altLang="ko-KR" sz="900" dirty="0"/>
              <a:t>.</a:t>
            </a: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E46FDC5-6300-4386-AA3F-B5CD435E3D96}"/>
              </a:ext>
            </a:extLst>
          </p:cNvPr>
          <p:cNvSpPr/>
          <p:nvPr/>
        </p:nvSpPr>
        <p:spPr>
          <a:xfrm>
            <a:off x="3737718" y="3507550"/>
            <a:ext cx="655404" cy="2466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008BEA-2B8F-4B1C-869F-2EF0DA2A112D}"/>
              </a:ext>
            </a:extLst>
          </p:cNvPr>
          <p:cNvSpPr txBox="1"/>
          <p:nvPr/>
        </p:nvSpPr>
        <p:spPr>
          <a:xfrm>
            <a:off x="3437006" y="34376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404EA4-F2A3-4EB1-AFF0-EF64796827FC}"/>
              </a:ext>
            </a:extLst>
          </p:cNvPr>
          <p:cNvSpPr txBox="1"/>
          <p:nvPr/>
        </p:nvSpPr>
        <p:spPr>
          <a:xfrm>
            <a:off x="3165440" y="286342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A813956-9324-478C-8F2E-0A5201B923D4}"/>
              </a:ext>
            </a:extLst>
          </p:cNvPr>
          <p:cNvSpPr/>
          <p:nvPr/>
        </p:nvSpPr>
        <p:spPr>
          <a:xfrm>
            <a:off x="3167976" y="3162465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 descr="스크린샷이(가) 표시된 사진&#10;&#10;자동 생성된 설명">
            <a:extLst>
              <a:ext uri="{FF2B5EF4-FFF2-40B4-BE49-F238E27FC236}">
                <a16:creationId xmlns:a16="http://schemas.microsoft.com/office/drawing/2014/main" id="{51A2EF3D-195D-4A4D-8DE9-73A77ED0F7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043" y="863320"/>
            <a:ext cx="8520539" cy="5139707"/>
          </a:xfrm>
          <a:prstGeom prst="rect">
            <a:avLst/>
          </a:prstGeom>
        </p:spPr>
      </p:pic>
      <p:sp>
        <p:nvSpPr>
          <p:cNvPr id="22" name="Text Box 2">
            <a:extLst>
              <a:ext uri="{FF2B5EF4-FFF2-40B4-BE49-F238E27FC236}">
                <a16:creationId xmlns:a16="http://schemas.microsoft.com/office/drawing/2014/main" id="{1C797B2A-CB26-4D95-99EA-672578806C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09794" y="2458775"/>
            <a:ext cx="8473591" cy="292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REPORT :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소성 일지</a:t>
            </a:r>
          </a:p>
        </p:txBody>
      </p:sp>
    </p:spTree>
    <p:extLst>
      <p:ext uri="{BB962C8B-B14F-4D97-AF65-F5344CB8AC3E}">
        <p14:creationId xmlns:p14="http://schemas.microsoft.com/office/powerpoint/2010/main" val="336505961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ko-KR" altLang="en-US" dirty="0"/>
              <a:t>기계 불량률 알람 </a:t>
            </a:r>
            <a:r>
              <a:rPr lang="en-US" altLang="ko-KR" dirty="0"/>
              <a:t>–</a:t>
            </a:r>
            <a:r>
              <a:rPr lang="ko-KR" altLang="en-US" dirty="0"/>
              <a:t> 로그인 </a:t>
            </a:r>
            <a:r>
              <a:rPr lang="en-US" altLang="ko-KR" dirty="0"/>
              <a:t>(</a:t>
            </a:r>
            <a:r>
              <a:rPr lang="ko-KR" altLang="en-US" dirty="0"/>
              <a:t>공통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로그인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2C2BE4C0-66ED-4D6A-8565-4C8D7BE1D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627" y="1476022"/>
            <a:ext cx="3376462" cy="233851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4449D96-80DE-412A-BDA2-6394791A8B71}"/>
              </a:ext>
            </a:extLst>
          </p:cNvPr>
          <p:cNvSpPr/>
          <p:nvPr/>
        </p:nvSpPr>
        <p:spPr>
          <a:xfrm>
            <a:off x="1666975" y="3171913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DB38A3-C599-484D-A639-2B0C04F95318}"/>
              </a:ext>
            </a:extLst>
          </p:cNvPr>
          <p:cNvSpPr txBox="1"/>
          <p:nvPr/>
        </p:nvSpPr>
        <p:spPr>
          <a:xfrm>
            <a:off x="1594792" y="28648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235077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① </a:t>
            </a:r>
            <a:r>
              <a:rPr lang="ko-KR" altLang="en-US" sz="900" dirty="0"/>
              <a:t>로그인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클릭 시 </a:t>
            </a:r>
            <a:r>
              <a:rPr lang="en-US" altLang="ko-KR" sz="900" dirty="0"/>
              <a:t>ID</a:t>
            </a:r>
            <a:r>
              <a:rPr lang="ko-KR" altLang="en-US" sz="900" dirty="0"/>
              <a:t>텍스트 박스의 문자열을 가져와서</a:t>
            </a: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en-US" altLang="ko-KR" sz="900" dirty="0"/>
              <a:t>    </a:t>
            </a:r>
            <a:r>
              <a:rPr lang="ko-KR" altLang="en-US" sz="900" dirty="0"/>
              <a:t>비밀번호가 맞으면 로그인한다</a:t>
            </a:r>
            <a:r>
              <a:rPr lang="en-US" altLang="ko-KR" sz="9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② </a:t>
            </a:r>
            <a:r>
              <a:rPr lang="ko-KR" altLang="en-US" sz="900" dirty="0"/>
              <a:t>회원가입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회원 가입을 하는 윈도우를 연다</a:t>
            </a:r>
            <a:r>
              <a:rPr lang="en-US" altLang="ko-KR" sz="900" dirty="0"/>
              <a:t>.</a:t>
            </a: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ko-KR" altLang="en-US" sz="900" dirty="0"/>
              <a:t>③ 취소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로그인을 취소하고 어플리케이션을 종료한다</a:t>
            </a:r>
            <a:r>
              <a:rPr lang="en-US" altLang="ko-KR" sz="900" dirty="0"/>
              <a:t>.</a:t>
            </a: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E46FDC5-6300-4386-AA3F-B5CD435E3D96}"/>
              </a:ext>
            </a:extLst>
          </p:cNvPr>
          <p:cNvSpPr/>
          <p:nvPr/>
        </p:nvSpPr>
        <p:spPr>
          <a:xfrm>
            <a:off x="3737718" y="3507550"/>
            <a:ext cx="655404" cy="2466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008BEA-2B8F-4B1C-869F-2EF0DA2A112D}"/>
              </a:ext>
            </a:extLst>
          </p:cNvPr>
          <p:cNvSpPr txBox="1"/>
          <p:nvPr/>
        </p:nvSpPr>
        <p:spPr>
          <a:xfrm>
            <a:off x="3437006" y="34376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404EA4-F2A3-4EB1-AFF0-EF64796827FC}"/>
              </a:ext>
            </a:extLst>
          </p:cNvPr>
          <p:cNvSpPr txBox="1"/>
          <p:nvPr/>
        </p:nvSpPr>
        <p:spPr>
          <a:xfrm>
            <a:off x="3165440" y="286342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A813956-9324-478C-8F2E-0A5201B923D4}"/>
              </a:ext>
            </a:extLst>
          </p:cNvPr>
          <p:cNvSpPr/>
          <p:nvPr/>
        </p:nvSpPr>
        <p:spPr>
          <a:xfrm>
            <a:off x="3167976" y="3162465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 descr="스크린샷이(가) 표시된 사진&#10;&#10;자동 생성된 설명">
            <a:extLst>
              <a:ext uri="{FF2B5EF4-FFF2-40B4-BE49-F238E27FC236}">
                <a16:creationId xmlns:a16="http://schemas.microsoft.com/office/drawing/2014/main" id="{E6A62711-154E-4A4E-8225-1D38F2390E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800" y="886008"/>
            <a:ext cx="8542051" cy="5152684"/>
          </a:xfrm>
          <a:prstGeom prst="rect">
            <a:avLst/>
          </a:prstGeom>
        </p:spPr>
      </p:pic>
      <p:sp>
        <p:nvSpPr>
          <p:cNvPr id="17" name="Text Box 2">
            <a:extLst>
              <a:ext uri="{FF2B5EF4-FFF2-40B4-BE49-F238E27FC236}">
                <a16:creationId xmlns:a16="http://schemas.microsoft.com/office/drawing/2014/main" id="{D9393B18-6F24-4E9A-9F1F-D0D83EB07D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58994" y="2450774"/>
            <a:ext cx="8473591" cy="292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GRID : 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생산일자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근무인원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공정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작업장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제품명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실적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생산시간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시간당생산량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가스사용량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비가동시간</a:t>
            </a:r>
            <a:endParaRPr lang="ko-KR" altLang="en-US" sz="1000" b="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9295218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ko-KR" altLang="en-US" dirty="0"/>
              <a:t>기계 불량률 알람 </a:t>
            </a:r>
            <a:r>
              <a:rPr lang="en-US" altLang="ko-KR" dirty="0"/>
              <a:t>–</a:t>
            </a:r>
            <a:r>
              <a:rPr lang="ko-KR" altLang="en-US" dirty="0"/>
              <a:t> 로그인 </a:t>
            </a:r>
            <a:r>
              <a:rPr lang="en-US" altLang="ko-KR" dirty="0"/>
              <a:t>(</a:t>
            </a:r>
            <a:r>
              <a:rPr lang="ko-KR" altLang="en-US" dirty="0"/>
              <a:t>공통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로그인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2C2BE4C0-66ED-4D6A-8565-4C8D7BE1D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627" y="1476022"/>
            <a:ext cx="3376462" cy="233851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4449D96-80DE-412A-BDA2-6394791A8B71}"/>
              </a:ext>
            </a:extLst>
          </p:cNvPr>
          <p:cNvSpPr/>
          <p:nvPr/>
        </p:nvSpPr>
        <p:spPr>
          <a:xfrm>
            <a:off x="1666975" y="3171913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DB38A3-C599-484D-A639-2B0C04F95318}"/>
              </a:ext>
            </a:extLst>
          </p:cNvPr>
          <p:cNvSpPr txBox="1"/>
          <p:nvPr/>
        </p:nvSpPr>
        <p:spPr>
          <a:xfrm>
            <a:off x="1594792" y="28648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235077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① </a:t>
            </a:r>
            <a:r>
              <a:rPr lang="ko-KR" altLang="en-US" sz="900" dirty="0"/>
              <a:t>로그인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클릭 시 </a:t>
            </a:r>
            <a:r>
              <a:rPr lang="en-US" altLang="ko-KR" sz="900" dirty="0"/>
              <a:t>ID</a:t>
            </a:r>
            <a:r>
              <a:rPr lang="ko-KR" altLang="en-US" sz="900" dirty="0"/>
              <a:t>텍스트 박스의 문자열을 가져와서</a:t>
            </a: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en-US" altLang="ko-KR" sz="900" dirty="0"/>
              <a:t>    </a:t>
            </a:r>
            <a:r>
              <a:rPr lang="ko-KR" altLang="en-US" sz="900" dirty="0"/>
              <a:t>비밀번호가 맞으면 로그인한다</a:t>
            </a:r>
            <a:r>
              <a:rPr lang="en-US" altLang="ko-KR" sz="9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② </a:t>
            </a:r>
            <a:r>
              <a:rPr lang="ko-KR" altLang="en-US" sz="900" dirty="0"/>
              <a:t>회원가입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회원 가입을 하는 윈도우를 연다</a:t>
            </a:r>
            <a:r>
              <a:rPr lang="en-US" altLang="ko-KR" sz="900" dirty="0"/>
              <a:t>.</a:t>
            </a: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ko-KR" altLang="en-US" sz="900" dirty="0"/>
              <a:t>③ 취소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로그인을 취소하고 어플리케이션을 종료한다</a:t>
            </a:r>
            <a:r>
              <a:rPr lang="en-US" altLang="ko-KR" sz="900" dirty="0"/>
              <a:t>.</a:t>
            </a: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E46FDC5-6300-4386-AA3F-B5CD435E3D96}"/>
              </a:ext>
            </a:extLst>
          </p:cNvPr>
          <p:cNvSpPr/>
          <p:nvPr/>
        </p:nvSpPr>
        <p:spPr>
          <a:xfrm>
            <a:off x="3737718" y="3507550"/>
            <a:ext cx="655404" cy="2466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008BEA-2B8F-4B1C-869F-2EF0DA2A112D}"/>
              </a:ext>
            </a:extLst>
          </p:cNvPr>
          <p:cNvSpPr txBox="1"/>
          <p:nvPr/>
        </p:nvSpPr>
        <p:spPr>
          <a:xfrm>
            <a:off x="3437006" y="34376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404EA4-F2A3-4EB1-AFF0-EF64796827FC}"/>
              </a:ext>
            </a:extLst>
          </p:cNvPr>
          <p:cNvSpPr txBox="1"/>
          <p:nvPr/>
        </p:nvSpPr>
        <p:spPr>
          <a:xfrm>
            <a:off x="3165440" y="286342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A813956-9324-478C-8F2E-0A5201B923D4}"/>
              </a:ext>
            </a:extLst>
          </p:cNvPr>
          <p:cNvSpPr/>
          <p:nvPr/>
        </p:nvSpPr>
        <p:spPr>
          <a:xfrm>
            <a:off x="3167976" y="3162465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 descr="스크린샷이(가) 표시된 사진&#10;&#10;자동 생성된 설명">
            <a:extLst>
              <a:ext uri="{FF2B5EF4-FFF2-40B4-BE49-F238E27FC236}">
                <a16:creationId xmlns:a16="http://schemas.microsoft.com/office/drawing/2014/main" id="{1FFD8641-BA73-4E4D-B694-3F8831BC9C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800" y="879519"/>
            <a:ext cx="8542051" cy="5152684"/>
          </a:xfrm>
          <a:prstGeom prst="rect">
            <a:avLst/>
          </a:prstGeom>
        </p:spPr>
      </p:pic>
      <p:sp>
        <p:nvSpPr>
          <p:cNvPr id="17" name="Text Box 2">
            <a:extLst>
              <a:ext uri="{FF2B5EF4-FFF2-40B4-BE49-F238E27FC236}">
                <a16:creationId xmlns:a16="http://schemas.microsoft.com/office/drawing/2014/main" id="{FD6861FB-8812-4022-9092-1DC9950A3A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58994" y="2487263"/>
            <a:ext cx="8473591" cy="670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>
              <a:lnSpc>
                <a:spcPct val="130000"/>
              </a:lnSpc>
              <a:spcBef>
                <a:spcPct val="0"/>
              </a:spcBef>
              <a:buClrTx/>
            </a:pP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GRID : 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공정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작업장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품목 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당월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 (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목표량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생산량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생산시간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달성율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달성율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표준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가동율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일일생산량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생산일수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algn="l">
              <a:lnSpc>
                <a:spcPct val="130000"/>
              </a:lnSpc>
              <a:spcBef>
                <a:spcPct val="0"/>
              </a:spcBef>
              <a:buClrTx/>
            </a:pP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        /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전월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목표량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생산량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생산시간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달성율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달성율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표준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가동율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일일생산량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생산일수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) /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전월대비 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증감량</a:t>
            </a:r>
            <a:endParaRPr lang="ko-KR" altLang="en-US" sz="1000" b="0" dirty="0">
              <a:latin typeface="맑은 고딕" pitchFamily="50" charset="-127"/>
              <a:ea typeface="맑은 고딕" pitchFamily="50" charset="-127"/>
            </a:endParaRPr>
          </a:p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endParaRPr lang="ko-KR" altLang="en-US" sz="1000" b="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5001724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ko-KR" altLang="en-US" dirty="0"/>
              <a:t>기계 불량률 알람 </a:t>
            </a:r>
            <a:r>
              <a:rPr lang="en-US" altLang="ko-KR" dirty="0"/>
              <a:t>–</a:t>
            </a:r>
            <a:r>
              <a:rPr lang="ko-KR" altLang="en-US" dirty="0"/>
              <a:t> 로그인 </a:t>
            </a:r>
            <a:r>
              <a:rPr lang="en-US" altLang="ko-KR" dirty="0"/>
              <a:t>(</a:t>
            </a:r>
            <a:r>
              <a:rPr lang="ko-KR" altLang="en-US" dirty="0"/>
              <a:t>공통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로그인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2C2BE4C0-66ED-4D6A-8565-4C8D7BE1D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627" y="1476022"/>
            <a:ext cx="3376462" cy="233851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4449D96-80DE-412A-BDA2-6394791A8B71}"/>
              </a:ext>
            </a:extLst>
          </p:cNvPr>
          <p:cNvSpPr/>
          <p:nvPr/>
        </p:nvSpPr>
        <p:spPr>
          <a:xfrm>
            <a:off x="1666975" y="3171913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DB38A3-C599-484D-A639-2B0C04F95318}"/>
              </a:ext>
            </a:extLst>
          </p:cNvPr>
          <p:cNvSpPr txBox="1"/>
          <p:nvPr/>
        </p:nvSpPr>
        <p:spPr>
          <a:xfrm>
            <a:off x="1594792" y="28648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235077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① </a:t>
            </a:r>
            <a:r>
              <a:rPr lang="ko-KR" altLang="en-US" sz="900" dirty="0"/>
              <a:t>로그인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클릭 시 </a:t>
            </a:r>
            <a:r>
              <a:rPr lang="en-US" altLang="ko-KR" sz="900" dirty="0"/>
              <a:t>ID</a:t>
            </a:r>
            <a:r>
              <a:rPr lang="ko-KR" altLang="en-US" sz="900" dirty="0"/>
              <a:t>텍스트 박스의 문자열을 가져와서</a:t>
            </a: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en-US" altLang="ko-KR" sz="900" dirty="0"/>
              <a:t>    </a:t>
            </a:r>
            <a:r>
              <a:rPr lang="ko-KR" altLang="en-US" sz="900" dirty="0"/>
              <a:t>비밀번호가 맞으면 로그인한다</a:t>
            </a:r>
            <a:r>
              <a:rPr lang="en-US" altLang="ko-KR" sz="9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② </a:t>
            </a:r>
            <a:r>
              <a:rPr lang="ko-KR" altLang="en-US" sz="900" dirty="0"/>
              <a:t>회원가입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회원 가입을 하는 윈도우를 연다</a:t>
            </a:r>
            <a:r>
              <a:rPr lang="en-US" altLang="ko-KR" sz="900" dirty="0"/>
              <a:t>.</a:t>
            </a: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ko-KR" altLang="en-US" sz="900" dirty="0"/>
              <a:t>③ 취소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로그인을 취소하고 어플리케이션을 종료한다</a:t>
            </a:r>
            <a:r>
              <a:rPr lang="en-US" altLang="ko-KR" sz="900" dirty="0"/>
              <a:t>.</a:t>
            </a: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E46FDC5-6300-4386-AA3F-B5CD435E3D96}"/>
              </a:ext>
            </a:extLst>
          </p:cNvPr>
          <p:cNvSpPr/>
          <p:nvPr/>
        </p:nvSpPr>
        <p:spPr>
          <a:xfrm>
            <a:off x="3737718" y="3507550"/>
            <a:ext cx="655404" cy="2466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008BEA-2B8F-4B1C-869F-2EF0DA2A112D}"/>
              </a:ext>
            </a:extLst>
          </p:cNvPr>
          <p:cNvSpPr txBox="1"/>
          <p:nvPr/>
        </p:nvSpPr>
        <p:spPr>
          <a:xfrm>
            <a:off x="3437006" y="34376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404EA4-F2A3-4EB1-AFF0-EF64796827FC}"/>
              </a:ext>
            </a:extLst>
          </p:cNvPr>
          <p:cNvSpPr txBox="1"/>
          <p:nvPr/>
        </p:nvSpPr>
        <p:spPr>
          <a:xfrm>
            <a:off x="3165440" y="286342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A813956-9324-478C-8F2E-0A5201B923D4}"/>
              </a:ext>
            </a:extLst>
          </p:cNvPr>
          <p:cNvSpPr/>
          <p:nvPr/>
        </p:nvSpPr>
        <p:spPr>
          <a:xfrm>
            <a:off x="3167976" y="3162465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 descr="스크린샷이(가) 표시된 사진&#10;&#10;자동 생성된 설명">
            <a:extLst>
              <a:ext uri="{FF2B5EF4-FFF2-40B4-BE49-F238E27FC236}">
                <a16:creationId xmlns:a16="http://schemas.microsoft.com/office/drawing/2014/main" id="{E6A7542D-46E6-4A07-9E8D-96CA10A49C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800" y="886008"/>
            <a:ext cx="8531294" cy="5146195"/>
          </a:xfrm>
          <a:prstGeom prst="rect">
            <a:avLst/>
          </a:prstGeom>
        </p:spPr>
      </p:pic>
      <p:sp>
        <p:nvSpPr>
          <p:cNvPr id="21" name="Text Box 2">
            <a:extLst>
              <a:ext uri="{FF2B5EF4-FFF2-40B4-BE49-F238E27FC236}">
                <a16:creationId xmlns:a16="http://schemas.microsoft.com/office/drawing/2014/main" id="{C17DCDDC-AD30-4D4E-A7C9-5A3BBE6DF2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58994" y="2473745"/>
            <a:ext cx="8473591" cy="292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>
              <a:lnSpc>
                <a:spcPct val="130000"/>
              </a:lnSpc>
              <a:spcBef>
                <a:spcPct val="0"/>
              </a:spcBef>
              <a:buClrTx/>
            </a:pP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GRID :  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품목코드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품목명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누계포장량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(1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일부터 전일까지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) /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전일 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포장량</a:t>
            </a:r>
            <a:endParaRPr lang="ko-KR" altLang="en-US" sz="1000" b="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032968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ko-KR" altLang="en-US" dirty="0"/>
              <a:t>기계 불량률 알람 </a:t>
            </a:r>
            <a:r>
              <a:rPr lang="en-US" altLang="ko-KR" dirty="0"/>
              <a:t>–</a:t>
            </a:r>
            <a:r>
              <a:rPr lang="ko-KR" altLang="en-US" dirty="0"/>
              <a:t> 로그인 </a:t>
            </a:r>
            <a:r>
              <a:rPr lang="en-US" altLang="ko-KR" dirty="0"/>
              <a:t>(</a:t>
            </a:r>
            <a:r>
              <a:rPr lang="ko-KR" altLang="en-US" dirty="0"/>
              <a:t>공통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로그인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2C2BE4C0-66ED-4D6A-8565-4C8D7BE1D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627" y="1476022"/>
            <a:ext cx="3376462" cy="233851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4449D96-80DE-412A-BDA2-6394791A8B71}"/>
              </a:ext>
            </a:extLst>
          </p:cNvPr>
          <p:cNvSpPr/>
          <p:nvPr/>
        </p:nvSpPr>
        <p:spPr>
          <a:xfrm>
            <a:off x="1666975" y="3171913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DB38A3-C599-484D-A639-2B0C04F95318}"/>
              </a:ext>
            </a:extLst>
          </p:cNvPr>
          <p:cNvSpPr txBox="1"/>
          <p:nvPr/>
        </p:nvSpPr>
        <p:spPr>
          <a:xfrm>
            <a:off x="1594792" y="28648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235077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① </a:t>
            </a:r>
            <a:r>
              <a:rPr lang="ko-KR" altLang="en-US" sz="900" dirty="0"/>
              <a:t>로그인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클릭 시 </a:t>
            </a:r>
            <a:r>
              <a:rPr lang="en-US" altLang="ko-KR" sz="900" dirty="0"/>
              <a:t>ID</a:t>
            </a:r>
            <a:r>
              <a:rPr lang="ko-KR" altLang="en-US" sz="900" dirty="0"/>
              <a:t>텍스트 박스의 문자열을 가져와서</a:t>
            </a: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en-US" altLang="ko-KR" sz="900" dirty="0"/>
              <a:t>    </a:t>
            </a:r>
            <a:r>
              <a:rPr lang="ko-KR" altLang="en-US" sz="900" dirty="0"/>
              <a:t>비밀번호가 맞으면 로그인한다</a:t>
            </a:r>
            <a:r>
              <a:rPr lang="en-US" altLang="ko-KR" sz="9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② </a:t>
            </a:r>
            <a:r>
              <a:rPr lang="ko-KR" altLang="en-US" sz="900" dirty="0"/>
              <a:t>회원가입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회원 가입을 하는 윈도우를 연다</a:t>
            </a:r>
            <a:r>
              <a:rPr lang="en-US" altLang="ko-KR" sz="900" dirty="0"/>
              <a:t>.</a:t>
            </a: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ko-KR" altLang="en-US" sz="900" dirty="0"/>
              <a:t>③ 취소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로그인을 취소하고 어플리케이션을 종료한다</a:t>
            </a:r>
            <a:r>
              <a:rPr lang="en-US" altLang="ko-KR" sz="900" dirty="0"/>
              <a:t>.</a:t>
            </a: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E46FDC5-6300-4386-AA3F-B5CD435E3D96}"/>
              </a:ext>
            </a:extLst>
          </p:cNvPr>
          <p:cNvSpPr/>
          <p:nvPr/>
        </p:nvSpPr>
        <p:spPr>
          <a:xfrm>
            <a:off x="3737718" y="3507550"/>
            <a:ext cx="655404" cy="2466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008BEA-2B8F-4B1C-869F-2EF0DA2A112D}"/>
              </a:ext>
            </a:extLst>
          </p:cNvPr>
          <p:cNvSpPr txBox="1"/>
          <p:nvPr/>
        </p:nvSpPr>
        <p:spPr>
          <a:xfrm>
            <a:off x="3437006" y="34376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404EA4-F2A3-4EB1-AFF0-EF64796827FC}"/>
              </a:ext>
            </a:extLst>
          </p:cNvPr>
          <p:cNvSpPr txBox="1"/>
          <p:nvPr/>
        </p:nvSpPr>
        <p:spPr>
          <a:xfrm>
            <a:off x="3165440" y="286342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A813956-9324-478C-8F2E-0A5201B923D4}"/>
              </a:ext>
            </a:extLst>
          </p:cNvPr>
          <p:cNvSpPr/>
          <p:nvPr/>
        </p:nvSpPr>
        <p:spPr>
          <a:xfrm>
            <a:off x="3167976" y="3162465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 descr="스크린샷이(가) 표시된 사진&#10;&#10;자동 생성된 설명">
            <a:extLst>
              <a:ext uri="{FF2B5EF4-FFF2-40B4-BE49-F238E27FC236}">
                <a16:creationId xmlns:a16="http://schemas.microsoft.com/office/drawing/2014/main" id="{17C76405-2229-43F6-86A6-3FD6DB165A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800" y="879519"/>
            <a:ext cx="8531294" cy="5146195"/>
          </a:xfrm>
          <a:prstGeom prst="rect">
            <a:avLst/>
          </a:prstGeom>
        </p:spPr>
      </p:pic>
      <p:sp>
        <p:nvSpPr>
          <p:cNvPr id="21" name="Text Box 2">
            <a:extLst>
              <a:ext uri="{FF2B5EF4-FFF2-40B4-BE49-F238E27FC236}">
                <a16:creationId xmlns:a16="http://schemas.microsoft.com/office/drawing/2014/main" id="{CEE6477B-707D-47E7-BFEF-BDAB545341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58994" y="2476681"/>
            <a:ext cx="8473591" cy="292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GRID : 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기준일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품목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작업장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생산단위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시간당 생산량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표준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)/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시간당생산량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목표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)/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목표생산시간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비고</a:t>
            </a:r>
          </a:p>
        </p:txBody>
      </p:sp>
    </p:spTree>
    <p:extLst>
      <p:ext uri="{BB962C8B-B14F-4D97-AF65-F5344CB8AC3E}">
        <p14:creationId xmlns:p14="http://schemas.microsoft.com/office/powerpoint/2010/main" val="292298377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ko-KR" altLang="en-US" dirty="0"/>
              <a:t>기계 불량률 알람 </a:t>
            </a:r>
            <a:r>
              <a:rPr lang="en-US" altLang="ko-KR" dirty="0"/>
              <a:t>–</a:t>
            </a:r>
            <a:r>
              <a:rPr lang="ko-KR" altLang="en-US" dirty="0"/>
              <a:t> 로그인 </a:t>
            </a:r>
            <a:r>
              <a:rPr lang="en-US" altLang="ko-KR" dirty="0"/>
              <a:t>(</a:t>
            </a:r>
            <a:r>
              <a:rPr lang="ko-KR" altLang="en-US" dirty="0"/>
              <a:t>공통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로그인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2C2BE4C0-66ED-4D6A-8565-4C8D7BE1D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627" y="1476022"/>
            <a:ext cx="3376462" cy="233851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4449D96-80DE-412A-BDA2-6394791A8B71}"/>
              </a:ext>
            </a:extLst>
          </p:cNvPr>
          <p:cNvSpPr/>
          <p:nvPr/>
        </p:nvSpPr>
        <p:spPr>
          <a:xfrm>
            <a:off x="1666975" y="3171913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DB38A3-C599-484D-A639-2B0C04F95318}"/>
              </a:ext>
            </a:extLst>
          </p:cNvPr>
          <p:cNvSpPr txBox="1"/>
          <p:nvPr/>
        </p:nvSpPr>
        <p:spPr>
          <a:xfrm>
            <a:off x="1594792" y="28648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235077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① </a:t>
            </a:r>
            <a:r>
              <a:rPr lang="ko-KR" altLang="en-US" sz="900" dirty="0"/>
              <a:t>로그인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클릭 시 </a:t>
            </a:r>
            <a:r>
              <a:rPr lang="en-US" altLang="ko-KR" sz="900" dirty="0"/>
              <a:t>ID</a:t>
            </a:r>
            <a:r>
              <a:rPr lang="ko-KR" altLang="en-US" sz="900" dirty="0"/>
              <a:t>텍스트 박스의 문자열을 가져와서</a:t>
            </a: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en-US" altLang="ko-KR" sz="900" dirty="0"/>
              <a:t>    </a:t>
            </a:r>
            <a:r>
              <a:rPr lang="ko-KR" altLang="en-US" sz="900" dirty="0"/>
              <a:t>비밀번호가 맞으면 로그인한다</a:t>
            </a:r>
            <a:r>
              <a:rPr lang="en-US" altLang="ko-KR" sz="9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② </a:t>
            </a:r>
            <a:r>
              <a:rPr lang="ko-KR" altLang="en-US" sz="900" dirty="0"/>
              <a:t>회원가입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회원 가입을 하는 윈도우를 연다</a:t>
            </a:r>
            <a:r>
              <a:rPr lang="en-US" altLang="ko-KR" sz="900" dirty="0"/>
              <a:t>.</a:t>
            </a: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ko-KR" altLang="en-US" sz="900" dirty="0"/>
              <a:t>③ 취소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로그인을 취소하고 어플리케이션을 종료한다</a:t>
            </a:r>
            <a:r>
              <a:rPr lang="en-US" altLang="ko-KR" sz="900" dirty="0"/>
              <a:t>.</a:t>
            </a: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E46FDC5-6300-4386-AA3F-B5CD435E3D96}"/>
              </a:ext>
            </a:extLst>
          </p:cNvPr>
          <p:cNvSpPr/>
          <p:nvPr/>
        </p:nvSpPr>
        <p:spPr>
          <a:xfrm>
            <a:off x="3737718" y="3507550"/>
            <a:ext cx="655404" cy="2466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008BEA-2B8F-4B1C-869F-2EF0DA2A112D}"/>
              </a:ext>
            </a:extLst>
          </p:cNvPr>
          <p:cNvSpPr txBox="1"/>
          <p:nvPr/>
        </p:nvSpPr>
        <p:spPr>
          <a:xfrm>
            <a:off x="3437006" y="34376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404EA4-F2A3-4EB1-AFF0-EF64796827FC}"/>
              </a:ext>
            </a:extLst>
          </p:cNvPr>
          <p:cNvSpPr txBox="1"/>
          <p:nvPr/>
        </p:nvSpPr>
        <p:spPr>
          <a:xfrm>
            <a:off x="3165440" y="286342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A813956-9324-478C-8F2E-0A5201B923D4}"/>
              </a:ext>
            </a:extLst>
          </p:cNvPr>
          <p:cNvSpPr/>
          <p:nvPr/>
        </p:nvSpPr>
        <p:spPr>
          <a:xfrm>
            <a:off x="3167976" y="3162465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 descr="스크린샷이(가) 표시된 사진&#10;&#10;자동 생성된 설명">
            <a:extLst>
              <a:ext uri="{FF2B5EF4-FFF2-40B4-BE49-F238E27FC236}">
                <a16:creationId xmlns:a16="http://schemas.microsoft.com/office/drawing/2014/main" id="{50D9E2AC-15DA-4F00-9FDD-F06EA72B41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802" y="879519"/>
            <a:ext cx="8542051" cy="5152684"/>
          </a:xfrm>
          <a:prstGeom prst="rect">
            <a:avLst/>
          </a:prstGeom>
        </p:spPr>
      </p:pic>
      <p:sp>
        <p:nvSpPr>
          <p:cNvPr id="17" name="Text Box 2">
            <a:extLst>
              <a:ext uri="{FF2B5EF4-FFF2-40B4-BE49-F238E27FC236}">
                <a16:creationId xmlns:a16="http://schemas.microsoft.com/office/drawing/2014/main" id="{2E08E122-E432-4BF3-90D2-7E481EF804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31177" y="2655577"/>
            <a:ext cx="6192812" cy="670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GRID : 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금형코드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금형명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금형그룹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금형상태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금형누적타수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금형누적생산량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금형누적사용시간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보장타수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구입금액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입고일자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최종장착일시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비고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사용유무</a:t>
            </a:r>
            <a:endParaRPr lang="ko-KR" altLang="en-US" sz="1000" b="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Text Box 2">
            <a:extLst>
              <a:ext uri="{FF2B5EF4-FFF2-40B4-BE49-F238E27FC236}">
                <a16:creationId xmlns:a16="http://schemas.microsoft.com/office/drawing/2014/main" id="{F2C51A2E-9E7C-4486-A1BF-3DA5B620EB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90402" y="5146049"/>
            <a:ext cx="2473546" cy="7282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금형코드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금형명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금형그룹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보장타수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구입금액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입고일자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최종장착일시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비고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사용유무</a:t>
            </a:r>
            <a:endParaRPr lang="ko-KR" altLang="en-US" sz="1100" b="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4145171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ko-KR" altLang="en-US" dirty="0"/>
              <a:t>기계 불량률 알람 </a:t>
            </a:r>
            <a:r>
              <a:rPr lang="en-US" altLang="ko-KR" dirty="0"/>
              <a:t>–</a:t>
            </a:r>
            <a:r>
              <a:rPr lang="ko-KR" altLang="en-US" dirty="0"/>
              <a:t> 로그인 </a:t>
            </a:r>
            <a:r>
              <a:rPr lang="en-US" altLang="ko-KR" dirty="0"/>
              <a:t>(</a:t>
            </a:r>
            <a:r>
              <a:rPr lang="ko-KR" altLang="en-US" dirty="0"/>
              <a:t>공통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로그인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235077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① </a:t>
            </a:r>
            <a:r>
              <a:rPr lang="ko-KR" altLang="en-US" sz="900" dirty="0"/>
              <a:t>로그인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클릭 시 </a:t>
            </a:r>
            <a:r>
              <a:rPr lang="en-US" altLang="ko-KR" sz="900" dirty="0"/>
              <a:t>ID</a:t>
            </a:r>
            <a:r>
              <a:rPr lang="ko-KR" altLang="en-US" sz="900" dirty="0"/>
              <a:t>텍스트 박스의 문자열을 가져와서</a:t>
            </a: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en-US" altLang="ko-KR" sz="900" dirty="0"/>
              <a:t>    </a:t>
            </a:r>
            <a:r>
              <a:rPr lang="ko-KR" altLang="en-US" sz="900" dirty="0"/>
              <a:t>비밀번호가 맞으면 로그인한다</a:t>
            </a:r>
            <a:r>
              <a:rPr lang="en-US" altLang="ko-KR" sz="9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② </a:t>
            </a:r>
            <a:r>
              <a:rPr lang="ko-KR" altLang="en-US" sz="900" dirty="0"/>
              <a:t>회원가입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회원 가입을 하는 윈도우를 연다</a:t>
            </a:r>
            <a:r>
              <a:rPr lang="en-US" altLang="ko-KR" sz="900" dirty="0"/>
              <a:t>.</a:t>
            </a: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ko-KR" altLang="en-US" sz="900" dirty="0"/>
              <a:t>③ 취소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로그인을 취소하고 어플리케이션을 종료한다</a:t>
            </a:r>
            <a:r>
              <a:rPr lang="en-US" altLang="ko-KR" sz="900" dirty="0"/>
              <a:t>.</a:t>
            </a: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</p:txBody>
      </p:sp>
      <p:sp>
        <p:nvSpPr>
          <p:cNvPr id="17" name="Text Box 2">
            <a:extLst>
              <a:ext uri="{FF2B5EF4-FFF2-40B4-BE49-F238E27FC236}">
                <a16:creationId xmlns:a16="http://schemas.microsoft.com/office/drawing/2014/main" id="{BE2817E2-9B04-4AE7-BDCB-386FE50E63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72481" y="2849778"/>
            <a:ext cx="6828619" cy="670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GRID : 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생산일자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금형코드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금형명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작업지시번호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품목코드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품목명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작업장코드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작업장명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금형타수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금형생산량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금형사용시작시간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금형사용종료시간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금형사용시간</a:t>
            </a:r>
          </a:p>
        </p:txBody>
      </p:sp>
      <p:pic>
        <p:nvPicPr>
          <p:cNvPr id="77" name="그림 76" descr="스크린샷이(가) 표시된 사진&#10;&#10;자동 생성된 설명">
            <a:extLst>
              <a:ext uri="{FF2B5EF4-FFF2-40B4-BE49-F238E27FC236}">
                <a16:creationId xmlns:a16="http://schemas.microsoft.com/office/drawing/2014/main" id="{D1745BD6-CD32-44D0-8302-601CF617C8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803" y="880376"/>
            <a:ext cx="8542051" cy="5152684"/>
          </a:xfrm>
          <a:prstGeom prst="rect">
            <a:avLst/>
          </a:prstGeom>
        </p:spPr>
      </p:pic>
      <p:sp>
        <p:nvSpPr>
          <p:cNvPr id="78" name="Text Box 2">
            <a:extLst>
              <a:ext uri="{FF2B5EF4-FFF2-40B4-BE49-F238E27FC236}">
                <a16:creationId xmlns:a16="http://schemas.microsoft.com/office/drawing/2014/main" id="{34BC61AD-DFA7-40DF-8D96-91204234C2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72481" y="2736503"/>
            <a:ext cx="7087373" cy="6924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GRID : 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생산일자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금형코드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금형명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작업지시번호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품목코드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품목명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작업장코드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작업장명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금형타수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금형생산량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금형사용시작시간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금형사용종료시간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금형사용시간</a:t>
            </a:r>
          </a:p>
        </p:txBody>
      </p:sp>
    </p:spTree>
    <p:extLst>
      <p:ext uri="{BB962C8B-B14F-4D97-AF65-F5344CB8AC3E}">
        <p14:creationId xmlns:p14="http://schemas.microsoft.com/office/powerpoint/2010/main" val="9211382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시스템관리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사용자그룹별</a:t>
            </a:r>
            <a:r>
              <a:rPr lang="en-US" altLang="ko-KR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권한</a:t>
            </a:r>
            <a:r>
              <a:rPr lang="en-US" altLang="ko-KR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설정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17275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① </a:t>
            </a:r>
            <a:r>
              <a:rPr lang="ko-KR" altLang="en-US" sz="900" dirty="0"/>
              <a:t>그룹 </a:t>
            </a:r>
            <a:r>
              <a:rPr lang="ko-KR" altLang="en-US" sz="900" dirty="0" err="1"/>
              <a:t>명으조회시</a:t>
            </a:r>
            <a:r>
              <a:rPr lang="ko-KR" altLang="en-US" sz="900" dirty="0"/>
              <a:t> 해당 그룹에서 사용하는 화면과 사용하지 않는 화면 출력</a:t>
            </a:r>
            <a:endParaRPr lang="en-US" altLang="ko-KR" sz="900" dirty="0"/>
          </a:p>
          <a:p>
            <a:pPr>
              <a:lnSpc>
                <a:spcPct val="150000"/>
              </a:lnSpc>
            </a:pP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en-US" altLang="ko-KR" sz="900" dirty="0"/>
              <a:t> ② </a:t>
            </a:r>
            <a:r>
              <a:rPr lang="ko-KR" altLang="en-US" sz="900" dirty="0"/>
              <a:t>추가</a:t>
            </a:r>
            <a:r>
              <a:rPr lang="en-US" altLang="ko-KR" sz="900" dirty="0"/>
              <a:t>, </a:t>
            </a:r>
            <a:r>
              <a:rPr lang="ko-KR" altLang="en-US" sz="900" dirty="0"/>
              <a:t>삭제 버튼으로 화면 추가 삭제</a:t>
            </a:r>
            <a:endParaRPr lang="en-US" altLang="ko-KR" sz="900" dirty="0"/>
          </a:p>
          <a:p>
            <a:pPr>
              <a:lnSpc>
                <a:spcPct val="150000"/>
              </a:lnSpc>
            </a:pP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ko-KR" altLang="en-US" sz="900" dirty="0"/>
              <a:t> ③ 사용하는 화면의 </a:t>
            </a:r>
            <a:r>
              <a:rPr lang="en-US" altLang="ko-KR" sz="900" dirty="0"/>
              <a:t>CRUD</a:t>
            </a:r>
            <a:r>
              <a:rPr lang="ko-KR" altLang="en-US" sz="900" dirty="0"/>
              <a:t>권한을 체크박스로 준다</a:t>
            </a:r>
            <a:r>
              <a:rPr lang="en-US" altLang="ko-KR" sz="9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 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D6B1598-673B-4BD3-98B9-E1C94C5D60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357" y="536895"/>
            <a:ext cx="8431749" cy="5085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6909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ko-KR" altLang="en-US" dirty="0"/>
              <a:t>기계 불량률 알람 </a:t>
            </a:r>
            <a:r>
              <a:rPr lang="en-US" altLang="ko-KR" dirty="0"/>
              <a:t>–</a:t>
            </a:r>
            <a:r>
              <a:rPr lang="ko-KR" altLang="en-US" dirty="0"/>
              <a:t> 로그인 </a:t>
            </a:r>
            <a:r>
              <a:rPr lang="en-US" altLang="ko-KR" dirty="0"/>
              <a:t>(</a:t>
            </a:r>
            <a:r>
              <a:rPr lang="ko-KR" altLang="en-US" dirty="0"/>
              <a:t>공통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로그인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235077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① </a:t>
            </a:r>
            <a:r>
              <a:rPr lang="ko-KR" altLang="en-US" sz="900" dirty="0"/>
              <a:t>로그인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클릭 시 </a:t>
            </a:r>
            <a:r>
              <a:rPr lang="en-US" altLang="ko-KR" sz="900" dirty="0"/>
              <a:t>ID</a:t>
            </a:r>
            <a:r>
              <a:rPr lang="ko-KR" altLang="en-US" sz="900" dirty="0"/>
              <a:t>텍스트 박스의 문자열을 가져와서</a:t>
            </a: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en-US" altLang="ko-KR" sz="900" dirty="0"/>
              <a:t>    </a:t>
            </a:r>
            <a:r>
              <a:rPr lang="ko-KR" altLang="en-US" sz="900" dirty="0"/>
              <a:t>비밀번호가 맞으면 로그인한다</a:t>
            </a:r>
            <a:r>
              <a:rPr lang="en-US" altLang="ko-KR" sz="9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② </a:t>
            </a:r>
            <a:r>
              <a:rPr lang="ko-KR" altLang="en-US" sz="900" dirty="0"/>
              <a:t>회원가입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회원 가입을 하는 윈도우를 연다</a:t>
            </a:r>
            <a:r>
              <a:rPr lang="en-US" altLang="ko-KR" sz="900" dirty="0"/>
              <a:t>.</a:t>
            </a: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ko-KR" altLang="en-US" sz="900" dirty="0"/>
              <a:t>③ 취소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로그인을 취소하고 어플리케이션을 종료한다</a:t>
            </a:r>
            <a:r>
              <a:rPr lang="en-US" altLang="ko-KR" sz="900" dirty="0"/>
              <a:t>.</a:t>
            </a: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</p:txBody>
      </p: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DB012202-6208-46C2-A8EF-F96B82F114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255" y="772774"/>
            <a:ext cx="7784708" cy="528615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48D34B8-7F1B-49B0-BDD6-59D920D30BB7}"/>
              </a:ext>
            </a:extLst>
          </p:cNvPr>
          <p:cNvSpPr txBox="1"/>
          <p:nvPr/>
        </p:nvSpPr>
        <p:spPr>
          <a:xfrm>
            <a:off x="1099258" y="1852646"/>
            <a:ext cx="7358942" cy="31354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/>
              <a:t>GRID</a:t>
            </a:r>
            <a:r>
              <a:rPr lang="ko-KR" altLang="en-US" sz="1100" dirty="0"/>
              <a:t> </a:t>
            </a:r>
            <a:r>
              <a:rPr lang="en-US" altLang="ko-KR" sz="1100" dirty="0"/>
              <a:t>:</a:t>
            </a:r>
            <a:r>
              <a:rPr lang="ko-KR" altLang="en-US" sz="1100" dirty="0"/>
              <a:t> 상태</a:t>
            </a:r>
            <a:r>
              <a:rPr lang="en-US" altLang="ko-KR" sz="1100" dirty="0"/>
              <a:t>/ </a:t>
            </a:r>
            <a:r>
              <a:rPr lang="ko-KR" altLang="en-US" sz="1100" dirty="0"/>
              <a:t>작업지시번호</a:t>
            </a:r>
            <a:r>
              <a:rPr lang="en-US" altLang="ko-KR" sz="1100" dirty="0"/>
              <a:t>/ </a:t>
            </a:r>
            <a:r>
              <a:rPr lang="ko-KR" altLang="en-US" sz="1100" dirty="0"/>
              <a:t>할당작업자</a:t>
            </a:r>
            <a:r>
              <a:rPr lang="en-US" altLang="ko-KR" sz="1100" dirty="0"/>
              <a:t>/ </a:t>
            </a:r>
            <a:r>
              <a:rPr lang="ko-KR" altLang="en-US" sz="1100" dirty="0"/>
              <a:t>품목코드 품목명</a:t>
            </a:r>
            <a:r>
              <a:rPr lang="en-US" altLang="ko-KR" sz="1100" dirty="0"/>
              <a:t>/ </a:t>
            </a:r>
            <a:r>
              <a:rPr lang="ko-KR" altLang="en-US" sz="1100" dirty="0"/>
              <a:t>단위</a:t>
            </a:r>
            <a:r>
              <a:rPr lang="en-US" altLang="ko-KR" sz="1100" dirty="0"/>
              <a:t>/ </a:t>
            </a:r>
            <a:r>
              <a:rPr lang="ko-KR" altLang="en-US" sz="1100" dirty="0"/>
              <a:t>실적수량</a:t>
            </a:r>
            <a:r>
              <a:rPr lang="en-US" altLang="ko-KR" sz="1100" dirty="0"/>
              <a:t>/ </a:t>
            </a:r>
            <a:r>
              <a:rPr lang="ko-KR" altLang="en-US" sz="1100" dirty="0"/>
              <a:t>생산시작시간 생산종료시간</a:t>
            </a:r>
            <a:endParaRPr lang="en-US" altLang="ko-KR" sz="1100" dirty="0"/>
          </a:p>
        </p:txBody>
      </p:sp>
    </p:spTree>
    <p:extLst>
      <p:ext uri="{BB962C8B-B14F-4D97-AF65-F5344CB8AC3E}">
        <p14:creationId xmlns:p14="http://schemas.microsoft.com/office/powerpoint/2010/main" val="416819795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ko-KR" altLang="en-US" dirty="0"/>
              <a:t>기계 불량률 알람 </a:t>
            </a:r>
            <a:r>
              <a:rPr lang="en-US" altLang="ko-KR" dirty="0"/>
              <a:t>–</a:t>
            </a:r>
            <a:r>
              <a:rPr lang="ko-KR" altLang="en-US" dirty="0"/>
              <a:t> 로그인 </a:t>
            </a:r>
            <a:r>
              <a:rPr lang="en-US" altLang="ko-KR" dirty="0"/>
              <a:t>(</a:t>
            </a:r>
            <a:r>
              <a:rPr lang="ko-KR" altLang="en-US" dirty="0"/>
              <a:t>공통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로그인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235077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① </a:t>
            </a:r>
            <a:r>
              <a:rPr lang="ko-KR" altLang="en-US" sz="900" dirty="0"/>
              <a:t>로그인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클릭 시 </a:t>
            </a:r>
            <a:r>
              <a:rPr lang="en-US" altLang="ko-KR" sz="900" dirty="0"/>
              <a:t>ID</a:t>
            </a:r>
            <a:r>
              <a:rPr lang="ko-KR" altLang="en-US" sz="900" dirty="0"/>
              <a:t>텍스트 박스의 문자열을 가져와서</a:t>
            </a: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en-US" altLang="ko-KR" sz="900" dirty="0"/>
              <a:t>    </a:t>
            </a:r>
            <a:r>
              <a:rPr lang="ko-KR" altLang="en-US" sz="900" dirty="0"/>
              <a:t>비밀번호가 맞으면 로그인한다</a:t>
            </a:r>
            <a:r>
              <a:rPr lang="en-US" altLang="ko-KR" sz="9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② </a:t>
            </a:r>
            <a:r>
              <a:rPr lang="ko-KR" altLang="en-US" sz="900" dirty="0"/>
              <a:t>회원가입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회원 가입을 하는 윈도우를 연다</a:t>
            </a:r>
            <a:r>
              <a:rPr lang="en-US" altLang="ko-KR" sz="900" dirty="0"/>
              <a:t>.</a:t>
            </a: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ko-KR" altLang="en-US" sz="900" dirty="0"/>
              <a:t>③ 취소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로그인을 취소하고 어플리케이션을 종료한다</a:t>
            </a:r>
            <a:r>
              <a:rPr lang="en-US" altLang="ko-KR" sz="900" dirty="0"/>
              <a:t>.</a:t>
            </a: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</p:txBody>
      </p: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405B74F3-7B29-47B5-8572-9F425D2A04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255" y="759928"/>
            <a:ext cx="7784708" cy="528615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62A9591-12FC-49FF-8408-D2F703B74527}"/>
              </a:ext>
            </a:extLst>
          </p:cNvPr>
          <p:cNvSpPr txBox="1"/>
          <p:nvPr/>
        </p:nvSpPr>
        <p:spPr>
          <a:xfrm>
            <a:off x="1099258" y="1852646"/>
            <a:ext cx="7358942" cy="31354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/>
              <a:t>GRID</a:t>
            </a:r>
            <a:r>
              <a:rPr lang="ko-KR" altLang="en-US" sz="1100" dirty="0"/>
              <a:t> </a:t>
            </a:r>
            <a:r>
              <a:rPr lang="en-US" altLang="ko-KR" sz="1100" dirty="0"/>
              <a:t>:</a:t>
            </a:r>
            <a:r>
              <a:rPr lang="ko-KR" altLang="en-US" sz="1100" dirty="0"/>
              <a:t> 상태</a:t>
            </a:r>
            <a:r>
              <a:rPr lang="en-US" altLang="ko-KR" sz="1100" dirty="0"/>
              <a:t>/ </a:t>
            </a:r>
            <a:r>
              <a:rPr lang="ko-KR" altLang="en-US" sz="1100" dirty="0"/>
              <a:t>작업지시번호</a:t>
            </a:r>
            <a:r>
              <a:rPr lang="en-US" altLang="ko-KR" sz="1100" dirty="0"/>
              <a:t>/ </a:t>
            </a:r>
            <a:r>
              <a:rPr lang="ko-KR" altLang="en-US" sz="1100" dirty="0"/>
              <a:t>할당작업자</a:t>
            </a:r>
            <a:r>
              <a:rPr lang="en-US" altLang="ko-KR" sz="1100" dirty="0"/>
              <a:t>/ </a:t>
            </a:r>
            <a:r>
              <a:rPr lang="ko-KR" altLang="en-US" sz="1100" dirty="0"/>
              <a:t>품목코드 품목명</a:t>
            </a:r>
            <a:r>
              <a:rPr lang="en-US" altLang="ko-KR" sz="1100" dirty="0"/>
              <a:t>/ </a:t>
            </a:r>
            <a:r>
              <a:rPr lang="ko-KR" altLang="en-US" sz="1100" dirty="0"/>
              <a:t>단위</a:t>
            </a:r>
            <a:r>
              <a:rPr lang="en-US" altLang="ko-KR" sz="1100" dirty="0"/>
              <a:t>/ </a:t>
            </a:r>
            <a:r>
              <a:rPr lang="ko-KR" altLang="en-US" sz="1100" dirty="0"/>
              <a:t>실적수량</a:t>
            </a:r>
            <a:r>
              <a:rPr lang="en-US" altLang="ko-KR" sz="1100" dirty="0"/>
              <a:t>/ </a:t>
            </a:r>
            <a:r>
              <a:rPr lang="ko-KR" altLang="en-US" sz="1100" dirty="0"/>
              <a:t>생산시작시간 생산종료시간</a:t>
            </a:r>
            <a:endParaRPr lang="en-US" altLang="ko-KR" sz="1100" dirty="0"/>
          </a:p>
        </p:txBody>
      </p:sp>
    </p:spTree>
    <p:extLst>
      <p:ext uri="{BB962C8B-B14F-4D97-AF65-F5344CB8AC3E}">
        <p14:creationId xmlns:p14="http://schemas.microsoft.com/office/powerpoint/2010/main" val="122569697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ko-KR" altLang="en-US" dirty="0"/>
              <a:t>기계 불량률 알람 </a:t>
            </a:r>
            <a:r>
              <a:rPr lang="en-US" altLang="ko-KR" dirty="0"/>
              <a:t>–</a:t>
            </a:r>
            <a:r>
              <a:rPr lang="ko-KR" altLang="en-US" dirty="0"/>
              <a:t> 로그인 </a:t>
            </a:r>
            <a:r>
              <a:rPr lang="en-US" altLang="ko-KR" dirty="0"/>
              <a:t>(</a:t>
            </a:r>
            <a:r>
              <a:rPr lang="ko-KR" altLang="en-US" dirty="0"/>
              <a:t>공통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로그인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235077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① </a:t>
            </a:r>
            <a:r>
              <a:rPr lang="ko-KR" altLang="en-US" sz="900" dirty="0"/>
              <a:t>로그인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클릭 시 </a:t>
            </a:r>
            <a:r>
              <a:rPr lang="en-US" altLang="ko-KR" sz="900" dirty="0"/>
              <a:t>ID</a:t>
            </a:r>
            <a:r>
              <a:rPr lang="ko-KR" altLang="en-US" sz="900" dirty="0"/>
              <a:t>텍스트 박스의 문자열을 가져와서</a:t>
            </a: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en-US" altLang="ko-KR" sz="900" dirty="0"/>
              <a:t>    </a:t>
            </a:r>
            <a:r>
              <a:rPr lang="ko-KR" altLang="en-US" sz="900" dirty="0"/>
              <a:t>비밀번호가 맞으면 로그인한다</a:t>
            </a:r>
            <a:r>
              <a:rPr lang="en-US" altLang="ko-KR" sz="9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② </a:t>
            </a:r>
            <a:r>
              <a:rPr lang="ko-KR" altLang="en-US" sz="900" dirty="0"/>
              <a:t>회원가입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회원 가입을 하는 윈도우를 연다</a:t>
            </a:r>
            <a:r>
              <a:rPr lang="en-US" altLang="ko-KR" sz="900" dirty="0"/>
              <a:t>.</a:t>
            </a: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ko-KR" altLang="en-US" sz="900" dirty="0"/>
              <a:t>③ 취소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로그인을 취소하고 어플리케이션을 종료한다</a:t>
            </a:r>
            <a:r>
              <a:rPr lang="en-US" altLang="ko-KR" sz="900" dirty="0"/>
              <a:t>.</a:t>
            </a: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</p:txBody>
      </p: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C1642639-A155-4229-A72F-9FF2347E52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490" y="779148"/>
            <a:ext cx="7775321" cy="527977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BEBE86E-7035-4210-9160-4E48B04066E9}"/>
              </a:ext>
            </a:extLst>
          </p:cNvPr>
          <p:cNvSpPr txBox="1"/>
          <p:nvPr/>
        </p:nvSpPr>
        <p:spPr>
          <a:xfrm>
            <a:off x="1099258" y="1852646"/>
            <a:ext cx="7358942" cy="31354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/>
              <a:t>GRID</a:t>
            </a:r>
            <a:r>
              <a:rPr lang="ko-KR" altLang="en-US" sz="1100" dirty="0"/>
              <a:t> </a:t>
            </a:r>
            <a:r>
              <a:rPr lang="en-US" altLang="ko-KR" sz="1100" dirty="0"/>
              <a:t>:</a:t>
            </a:r>
            <a:r>
              <a:rPr lang="ko-KR" altLang="en-US" sz="1100" dirty="0"/>
              <a:t> 상태</a:t>
            </a:r>
            <a:r>
              <a:rPr lang="en-US" altLang="ko-KR" sz="1100" dirty="0"/>
              <a:t>/ </a:t>
            </a:r>
            <a:r>
              <a:rPr lang="ko-KR" altLang="en-US" sz="1100" dirty="0"/>
              <a:t>작업지시번호</a:t>
            </a:r>
            <a:r>
              <a:rPr lang="en-US" altLang="ko-KR" sz="1100" dirty="0"/>
              <a:t>/ </a:t>
            </a:r>
            <a:r>
              <a:rPr lang="ko-KR" altLang="en-US" sz="1100" dirty="0"/>
              <a:t>할당작업자</a:t>
            </a:r>
            <a:r>
              <a:rPr lang="en-US" altLang="ko-KR" sz="1100" dirty="0"/>
              <a:t>/ </a:t>
            </a:r>
            <a:r>
              <a:rPr lang="ko-KR" altLang="en-US" sz="1100" dirty="0"/>
              <a:t>품목코드 품목명</a:t>
            </a:r>
            <a:r>
              <a:rPr lang="en-US" altLang="ko-KR" sz="1100" dirty="0"/>
              <a:t>/ </a:t>
            </a:r>
            <a:r>
              <a:rPr lang="ko-KR" altLang="en-US" sz="1100" dirty="0"/>
              <a:t>단위</a:t>
            </a:r>
            <a:r>
              <a:rPr lang="en-US" altLang="ko-KR" sz="1100" dirty="0"/>
              <a:t>/ </a:t>
            </a:r>
            <a:r>
              <a:rPr lang="ko-KR" altLang="en-US" sz="1100" dirty="0"/>
              <a:t>실적수량</a:t>
            </a:r>
            <a:r>
              <a:rPr lang="en-US" altLang="ko-KR" sz="1100" dirty="0"/>
              <a:t>/ </a:t>
            </a:r>
            <a:r>
              <a:rPr lang="ko-KR" altLang="en-US" sz="1100" dirty="0"/>
              <a:t>생산시작시간 생산종료시간</a:t>
            </a:r>
            <a:endParaRPr lang="en-US" altLang="ko-KR" sz="1100" dirty="0"/>
          </a:p>
        </p:txBody>
      </p:sp>
    </p:spTree>
    <p:extLst>
      <p:ext uri="{BB962C8B-B14F-4D97-AF65-F5344CB8AC3E}">
        <p14:creationId xmlns:p14="http://schemas.microsoft.com/office/powerpoint/2010/main" val="138976949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ko-KR" altLang="en-US" dirty="0"/>
              <a:t>기계 불량률 알람 </a:t>
            </a:r>
            <a:r>
              <a:rPr lang="en-US" altLang="ko-KR" dirty="0"/>
              <a:t>–</a:t>
            </a:r>
            <a:r>
              <a:rPr lang="ko-KR" altLang="en-US" dirty="0"/>
              <a:t> 로그인 </a:t>
            </a:r>
            <a:r>
              <a:rPr lang="en-US" altLang="ko-KR" dirty="0"/>
              <a:t>(</a:t>
            </a:r>
            <a:r>
              <a:rPr lang="ko-KR" altLang="en-US" dirty="0"/>
              <a:t>공통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로그인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235077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① </a:t>
            </a:r>
            <a:r>
              <a:rPr lang="ko-KR" altLang="en-US" sz="900" dirty="0"/>
              <a:t>로그인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클릭 시 </a:t>
            </a:r>
            <a:r>
              <a:rPr lang="en-US" altLang="ko-KR" sz="900" dirty="0"/>
              <a:t>ID</a:t>
            </a:r>
            <a:r>
              <a:rPr lang="ko-KR" altLang="en-US" sz="900" dirty="0"/>
              <a:t>텍스트 박스의 문자열을 가져와서</a:t>
            </a: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en-US" altLang="ko-KR" sz="900" dirty="0"/>
              <a:t>    </a:t>
            </a:r>
            <a:r>
              <a:rPr lang="ko-KR" altLang="en-US" sz="900" dirty="0"/>
              <a:t>비밀번호가 맞으면 로그인한다</a:t>
            </a:r>
            <a:r>
              <a:rPr lang="en-US" altLang="ko-KR" sz="9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② </a:t>
            </a:r>
            <a:r>
              <a:rPr lang="ko-KR" altLang="en-US" sz="900" dirty="0"/>
              <a:t>회원가입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회원 가입을 하는 윈도우를 연다</a:t>
            </a:r>
            <a:r>
              <a:rPr lang="en-US" altLang="ko-KR" sz="900" dirty="0"/>
              <a:t>.</a:t>
            </a: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ko-KR" altLang="en-US" sz="900" dirty="0"/>
              <a:t>③ 취소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로그인을 취소하고 어플리케이션을 종료한다</a:t>
            </a:r>
            <a:r>
              <a:rPr lang="en-US" altLang="ko-KR" sz="900" dirty="0"/>
              <a:t>.</a:t>
            </a: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</p:txBody>
      </p: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2A26CEE9-DBD0-4B4E-B910-7E68C8AD7E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254" y="759928"/>
            <a:ext cx="7794616" cy="529287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FC649F1-34C1-47DA-AC6C-60155DDF30A5}"/>
              </a:ext>
            </a:extLst>
          </p:cNvPr>
          <p:cNvSpPr txBox="1"/>
          <p:nvPr/>
        </p:nvSpPr>
        <p:spPr>
          <a:xfrm>
            <a:off x="1099258" y="1852646"/>
            <a:ext cx="7358942" cy="31354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/>
              <a:t>GRID</a:t>
            </a:r>
            <a:r>
              <a:rPr lang="ko-KR" altLang="en-US" sz="1100" dirty="0"/>
              <a:t> </a:t>
            </a:r>
            <a:r>
              <a:rPr lang="en-US" altLang="ko-KR" sz="1100" dirty="0"/>
              <a:t>:</a:t>
            </a:r>
            <a:r>
              <a:rPr lang="ko-KR" altLang="en-US" sz="1100" dirty="0"/>
              <a:t> 소성대차</a:t>
            </a:r>
            <a:r>
              <a:rPr lang="en-US" altLang="ko-KR" sz="1100" dirty="0"/>
              <a:t>/ </a:t>
            </a:r>
            <a:r>
              <a:rPr lang="ko-KR" altLang="en-US" sz="1100" dirty="0"/>
              <a:t>품목코드</a:t>
            </a:r>
            <a:r>
              <a:rPr lang="en-US" altLang="ko-KR" sz="1100" dirty="0"/>
              <a:t>/ </a:t>
            </a:r>
            <a:r>
              <a:rPr lang="ko-KR" altLang="en-US" sz="1100" dirty="0"/>
              <a:t>품목명</a:t>
            </a:r>
            <a:r>
              <a:rPr lang="en-US" altLang="ko-KR" sz="1100" dirty="0"/>
              <a:t>/ </a:t>
            </a:r>
            <a:r>
              <a:rPr lang="ko-KR" altLang="en-US" sz="1100" dirty="0"/>
              <a:t>수량</a:t>
            </a:r>
            <a:endParaRPr lang="en-US" altLang="ko-KR" sz="1100" dirty="0"/>
          </a:p>
        </p:txBody>
      </p:sp>
    </p:spTree>
    <p:extLst>
      <p:ext uri="{BB962C8B-B14F-4D97-AF65-F5344CB8AC3E}">
        <p14:creationId xmlns:p14="http://schemas.microsoft.com/office/powerpoint/2010/main" val="78958691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ko-KR" altLang="en-US" dirty="0"/>
              <a:t>기계 불량률 알람 </a:t>
            </a:r>
            <a:r>
              <a:rPr lang="en-US" altLang="ko-KR" dirty="0"/>
              <a:t>–</a:t>
            </a:r>
            <a:r>
              <a:rPr lang="ko-KR" altLang="en-US" dirty="0"/>
              <a:t> 로그인 </a:t>
            </a:r>
            <a:r>
              <a:rPr lang="en-US" altLang="ko-KR" dirty="0"/>
              <a:t>(</a:t>
            </a:r>
            <a:r>
              <a:rPr lang="ko-KR" altLang="en-US" dirty="0"/>
              <a:t>공통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로그인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235077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① </a:t>
            </a:r>
            <a:r>
              <a:rPr lang="ko-KR" altLang="en-US" sz="900" dirty="0"/>
              <a:t>로그인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클릭 시 </a:t>
            </a:r>
            <a:r>
              <a:rPr lang="en-US" altLang="ko-KR" sz="900" dirty="0"/>
              <a:t>ID</a:t>
            </a:r>
            <a:r>
              <a:rPr lang="ko-KR" altLang="en-US" sz="900" dirty="0"/>
              <a:t>텍스트 박스의 문자열을 가져와서</a:t>
            </a: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en-US" altLang="ko-KR" sz="900" dirty="0"/>
              <a:t>    </a:t>
            </a:r>
            <a:r>
              <a:rPr lang="ko-KR" altLang="en-US" sz="900" dirty="0"/>
              <a:t>비밀번호가 맞으면 로그인한다</a:t>
            </a:r>
            <a:r>
              <a:rPr lang="en-US" altLang="ko-KR" sz="9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② </a:t>
            </a:r>
            <a:r>
              <a:rPr lang="ko-KR" altLang="en-US" sz="900" dirty="0"/>
              <a:t>회원가입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회원 가입을 하는 윈도우를 연다</a:t>
            </a:r>
            <a:r>
              <a:rPr lang="en-US" altLang="ko-KR" sz="900" dirty="0"/>
              <a:t>.</a:t>
            </a: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ko-KR" altLang="en-US" sz="900" dirty="0"/>
              <a:t>③ 취소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로그인을 취소하고 어플리케이션을 종료한다</a:t>
            </a:r>
            <a:r>
              <a:rPr lang="en-US" altLang="ko-KR" sz="900" dirty="0"/>
              <a:t>.</a:t>
            </a: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</p:txBody>
      </p: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01C318EE-40EF-452A-9D8C-AE72C30FCA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255" y="772774"/>
            <a:ext cx="7775321" cy="529287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4AA3790-09EE-489B-A746-21BD72E4912C}"/>
              </a:ext>
            </a:extLst>
          </p:cNvPr>
          <p:cNvSpPr txBox="1"/>
          <p:nvPr/>
        </p:nvSpPr>
        <p:spPr>
          <a:xfrm>
            <a:off x="879255" y="2478014"/>
            <a:ext cx="7358942" cy="31354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/>
              <a:t>GRID</a:t>
            </a:r>
            <a:r>
              <a:rPr lang="ko-KR" altLang="en-US" sz="1100" dirty="0"/>
              <a:t> </a:t>
            </a:r>
            <a:r>
              <a:rPr lang="en-US" altLang="ko-KR" sz="1100" dirty="0"/>
              <a:t>:</a:t>
            </a:r>
            <a:r>
              <a:rPr lang="ko-KR" altLang="en-US" sz="1100" dirty="0"/>
              <a:t> 팔레트번호</a:t>
            </a:r>
            <a:r>
              <a:rPr lang="en-US" altLang="ko-KR" sz="1100" dirty="0"/>
              <a:t>/ </a:t>
            </a:r>
            <a:r>
              <a:rPr lang="ko-KR" altLang="en-US" sz="1100" dirty="0"/>
              <a:t>제품</a:t>
            </a:r>
            <a:r>
              <a:rPr lang="en-US" altLang="ko-KR" sz="1100" dirty="0"/>
              <a:t>/ </a:t>
            </a:r>
            <a:r>
              <a:rPr lang="ko-KR" altLang="en-US" sz="1100" dirty="0"/>
              <a:t>등급</a:t>
            </a:r>
            <a:r>
              <a:rPr lang="en-US" altLang="ko-KR" sz="1100" dirty="0"/>
              <a:t>/ </a:t>
            </a:r>
            <a:r>
              <a:rPr lang="ko-KR" altLang="en-US" sz="1100" dirty="0"/>
              <a:t>수량</a:t>
            </a:r>
            <a:endParaRPr lang="en-US" altLang="ko-KR" sz="1100" dirty="0"/>
          </a:p>
        </p:txBody>
      </p:sp>
    </p:spTree>
    <p:extLst>
      <p:ext uri="{BB962C8B-B14F-4D97-AF65-F5344CB8AC3E}">
        <p14:creationId xmlns:p14="http://schemas.microsoft.com/office/powerpoint/2010/main" val="314329861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ko-KR" altLang="en-US" dirty="0"/>
              <a:t>기계 불량률 알람 </a:t>
            </a:r>
            <a:r>
              <a:rPr lang="en-US" altLang="ko-KR" dirty="0"/>
              <a:t>–</a:t>
            </a:r>
            <a:r>
              <a:rPr lang="ko-KR" altLang="en-US" dirty="0"/>
              <a:t> 로그인 </a:t>
            </a:r>
            <a:r>
              <a:rPr lang="en-US" altLang="ko-KR" dirty="0"/>
              <a:t>(</a:t>
            </a:r>
            <a:r>
              <a:rPr lang="ko-KR" altLang="en-US" dirty="0"/>
              <a:t>공통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로그인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235077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① </a:t>
            </a:r>
            <a:r>
              <a:rPr lang="ko-KR" altLang="en-US" sz="900" dirty="0"/>
              <a:t>로그인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클릭 시 </a:t>
            </a:r>
            <a:r>
              <a:rPr lang="en-US" altLang="ko-KR" sz="900" dirty="0"/>
              <a:t>ID</a:t>
            </a:r>
            <a:r>
              <a:rPr lang="ko-KR" altLang="en-US" sz="900" dirty="0"/>
              <a:t>텍스트 박스의 문자열을 가져와서</a:t>
            </a: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en-US" altLang="ko-KR" sz="900" dirty="0"/>
              <a:t>    </a:t>
            </a:r>
            <a:r>
              <a:rPr lang="ko-KR" altLang="en-US" sz="900" dirty="0"/>
              <a:t>비밀번호가 맞으면 로그인한다</a:t>
            </a:r>
            <a:r>
              <a:rPr lang="en-US" altLang="ko-KR" sz="9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② </a:t>
            </a:r>
            <a:r>
              <a:rPr lang="ko-KR" altLang="en-US" sz="900" dirty="0"/>
              <a:t>회원가입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회원 가입을 하는 윈도우를 연다</a:t>
            </a:r>
            <a:r>
              <a:rPr lang="en-US" altLang="ko-KR" sz="900" dirty="0"/>
              <a:t>.</a:t>
            </a: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ko-KR" altLang="en-US" sz="900" dirty="0"/>
              <a:t>③ 취소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로그인을 취소하고 어플리케이션을 종료한다</a:t>
            </a:r>
            <a:r>
              <a:rPr lang="en-US" altLang="ko-KR" sz="900" dirty="0"/>
              <a:t>.</a:t>
            </a: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</p:txBody>
      </p: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2AD1E4BC-2A9B-4915-AB28-8CA990DC9A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255" y="772774"/>
            <a:ext cx="7775321" cy="529287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4C97B8A-5630-4394-8A38-17FFF76E7D70}"/>
              </a:ext>
            </a:extLst>
          </p:cNvPr>
          <p:cNvSpPr txBox="1"/>
          <p:nvPr/>
        </p:nvSpPr>
        <p:spPr>
          <a:xfrm>
            <a:off x="879255" y="2144746"/>
            <a:ext cx="7358942" cy="31354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/>
              <a:t>GRID</a:t>
            </a:r>
            <a:r>
              <a:rPr lang="ko-KR" altLang="en-US" sz="1100" dirty="0"/>
              <a:t> </a:t>
            </a:r>
            <a:r>
              <a:rPr lang="en-US" altLang="ko-KR" sz="1100" dirty="0"/>
              <a:t>: </a:t>
            </a:r>
            <a:r>
              <a:rPr lang="ko-KR" altLang="en-US" sz="1100" dirty="0"/>
              <a:t>작업지시번호</a:t>
            </a:r>
            <a:r>
              <a:rPr lang="en-US" altLang="ko-KR" sz="1100" dirty="0"/>
              <a:t>/ </a:t>
            </a:r>
            <a:r>
              <a:rPr lang="ko-KR" altLang="en-US" sz="1100" dirty="0"/>
              <a:t>팔레트번호</a:t>
            </a:r>
            <a:r>
              <a:rPr lang="en-US" altLang="ko-KR" sz="1100" dirty="0"/>
              <a:t>/ </a:t>
            </a:r>
            <a:r>
              <a:rPr lang="ko-KR" altLang="en-US" sz="1100" dirty="0"/>
              <a:t>제품</a:t>
            </a:r>
            <a:r>
              <a:rPr lang="en-US" altLang="ko-KR" sz="1100" dirty="0"/>
              <a:t>/ </a:t>
            </a:r>
            <a:r>
              <a:rPr lang="ko-KR" altLang="en-US" sz="1100" dirty="0"/>
              <a:t>등급</a:t>
            </a:r>
            <a:r>
              <a:rPr lang="en-US" altLang="ko-KR" sz="1100" dirty="0"/>
              <a:t>/ </a:t>
            </a:r>
            <a:r>
              <a:rPr lang="ko-KR" altLang="en-US" sz="1100" dirty="0"/>
              <a:t>수량</a:t>
            </a:r>
            <a:endParaRPr lang="en-US" altLang="ko-KR" sz="1100" dirty="0"/>
          </a:p>
        </p:txBody>
      </p:sp>
    </p:spTree>
    <p:extLst>
      <p:ext uri="{BB962C8B-B14F-4D97-AF65-F5344CB8AC3E}">
        <p14:creationId xmlns:p14="http://schemas.microsoft.com/office/powerpoint/2010/main" val="100228350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ko-KR" altLang="en-US" dirty="0"/>
              <a:t>기계 불량률 알람 </a:t>
            </a:r>
            <a:r>
              <a:rPr lang="en-US" altLang="ko-KR" dirty="0"/>
              <a:t>–</a:t>
            </a:r>
            <a:r>
              <a:rPr lang="ko-KR" altLang="en-US" dirty="0"/>
              <a:t> 로그인 </a:t>
            </a:r>
            <a:r>
              <a:rPr lang="en-US" altLang="ko-KR" dirty="0"/>
              <a:t>(</a:t>
            </a:r>
            <a:r>
              <a:rPr lang="ko-KR" altLang="en-US" dirty="0"/>
              <a:t>공통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로그인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235077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① </a:t>
            </a:r>
            <a:r>
              <a:rPr lang="ko-KR" altLang="en-US" sz="900" dirty="0"/>
              <a:t>로그인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클릭 시 </a:t>
            </a:r>
            <a:r>
              <a:rPr lang="en-US" altLang="ko-KR" sz="900" dirty="0"/>
              <a:t>ID</a:t>
            </a:r>
            <a:r>
              <a:rPr lang="ko-KR" altLang="en-US" sz="900" dirty="0"/>
              <a:t>텍스트 박스의 문자열을 가져와서</a:t>
            </a: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en-US" altLang="ko-KR" sz="900" dirty="0"/>
              <a:t>    </a:t>
            </a:r>
            <a:r>
              <a:rPr lang="ko-KR" altLang="en-US" sz="900" dirty="0"/>
              <a:t>비밀번호가 맞으면 로그인한다</a:t>
            </a:r>
            <a:r>
              <a:rPr lang="en-US" altLang="ko-KR" sz="9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② </a:t>
            </a:r>
            <a:r>
              <a:rPr lang="ko-KR" altLang="en-US" sz="900" dirty="0"/>
              <a:t>회원가입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회원 가입을 하는 윈도우를 연다</a:t>
            </a:r>
            <a:r>
              <a:rPr lang="en-US" altLang="ko-KR" sz="900" dirty="0"/>
              <a:t>.</a:t>
            </a: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ko-KR" altLang="en-US" sz="900" dirty="0"/>
              <a:t>③ 취소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로그인을 취소하고 어플리케이션을 종료한다</a:t>
            </a:r>
            <a:r>
              <a:rPr lang="en-US" altLang="ko-KR" sz="900" dirty="0"/>
              <a:t>.</a:t>
            </a: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</p:txBody>
      </p: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DD82E96F-58CB-4460-B614-E46DA2DE54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255" y="798836"/>
            <a:ext cx="7765790" cy="528639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0FFAD3B-227D-4F92-A75E-FC97E22618BB}"/>
              </a:ext>
            </a:extLst>
          </p:cNvPr>
          <p:cNvSpPr txBox="1"/>
          <p:nvPr/>
        </p:nvSpPr>
        <p:spPr>
          <a:xfrm>
            <a:off x="879255" y="2182846"/>
            <a:ext cx="7358942" cy="31354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/>
              <a:t>GRID</a:t>
            </a:r>
            <a:r>
              <a:rPr lang="ko-KR" altLang="en-US" sz="1100" dirty="0"/>
              <a:t> </a:t>
            </a:r>
            <a:r>
              <a:rPr lang="en-US" altLang="ko-KR" sz="1100" dirty="0"/>
              <a:t>:</a:t>
            </a:r>
            <a:r>
              <a:rPr lang="ko-KR" altLang="en-US" sz="1100" dirty="0"/>
              <a:t> 작업지시번호</a:t>
            </a:r>
            <a:r>
              <a:rPr lang="en-US" altLang="ko-KR" sz="1100" dirty="0"/>
              <a:t>/ </a:t>
            </a:r>
            <a:r>
              <a:rPr lang="ko-KR" altLang="en-US" sz="1100" dirty="0"/>
              <a:t>팔레트번호</a:t>
            </a:r>
            <a:r>
              <a:rPr lang="en-US" altLang="ko-KR" sz="1100" dirty="0"/>
              <a:t>/ </a:t>
            </a:r>
            <a:r>
              <a:rPr lang="ko-KR" altLang="en-US" sz="1100" dirty="0"/>
              <a:t>제품</a:t>
            </a:r>
            <a:r>
              <a:rPr lang="en-US" altLang="ko-KR" sz="1100" dirty="0"/>
              <a:t>/ </a:t>
            </a:r>
            <a:r>
              <a:rPr lang="ko-KR" altLang="en-US" sz="1100" dirty="0"/>
              <a:t>등급</a:t>
            </a:r>
            <a:r>
              <a:rPr lang="en-US" altLang="ko-KR" sz="1100" dirty="0"/>
              <a:t>/ </a:t>
            </a:r>
            <a:r>
              <a:rPr lang="ko-KR" altLang="en-US" sz="1100" dirty="0"/>
              <a:t>수량</a:t>
            </a:r>
            <a:endParaRPr lang="en-US" altLang="ko-KR" sz="1100" dirty="0"/>
          </a:p>
        </p:txBody>
      </p:sp>
    </p:spTree>
    <p:extLst>
      <p:ext uri="{BB962C8B-B14F-4D97-AF65-F5344CB8AC3E}">
        <p14:creationId xmlns:p14="http://schemas.microsoft.com/office/powerpoint/2010/main" val="322975641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ko-KR" altLang="en-US" dirty="0"/>
              <a:t>기계 불량률 알람 </a:t>
            </a:r>
            <a:r>
              <a:rPr lang="en-US" altLang="ko-KR" dirty="0"/>
              <a:t>–</a:t>
            </a:r>
            <a:r>
              <a:rPr lang="ko-KR" altLang="en-US" dirty="0"/>
              <a:t> 로그인 </a:t>
            </a:r>
            <a:r>
              <a:rPr lang="en-US" altLang="ko-KR" dirty="0"/>
              <a:t>(</a:t>
            </a:r>
            <a:r>
              <a:rPr lang="ko-KR" altLang="en-US" dirty="0"/>
              <a:t>공통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로그인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235077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① </a:t>
            </a:r>
            <a:r>
              <a:rPr lang="ko-KR" altLang="en-US" sz="900" dirty="0"/>
              <a:t>로그인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클릭 시 </a:t>
            </a:r>
            <a:r>
              <a:rPr lang="en-US" altLang="ko-KR" sz="900" dirty="0"/>
              <a:t>ID</a:t>
            </a:r>
            <a:r>
              <a:rPr lang="ko-KR" altLang="en-US" sz="900" dirty="0"/>
              <a:t>텍스트 박스의 문자열을 가져와서</a:t>
            </a: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en-US" altLang="ko-KR" sz="900" dirty="0"/>
              <a:t>    </a:t>
            </a:r>
            <a:r>
              <a:rPr lang="ko-KR" altLang="en-US" sz="900" dirty="0"/>
              <a:t>비밀번호가 맞으면 로그인한다</a:t>
            </a:r>
            <a:r>
              <a:rPr lang="en-US" altLang="ko-KR" sz="9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② </a:t>
            </a:r>
            <a:r>
              <a:rPr lang="ko-KR" altLang="en-US" sz="900" dirty="0"/>
              <a:t>회원가입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회원 가입을 하는 윈도우를 연다</a:t>
            </a:r>
            <a:r>
              <a:rPr lang="en-US" altLang="ko-KR" sz="900" dirty="0"/>
              <a:t>.</a:t>
            </a: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ko-KR" altLang="en-US" sz="900" dirty="0"/>
              <a:t>③ 취소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로그인을 취소하고 어플리케이션을 종료한다</a:t>
            </a:r>
            <a:r>
              <a:rPr lang="en-US" altLang="ko-KR" sz="900" dirty="0"/>
              <a:t>.</a:t>
            </a: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</p:txBody>
      </p: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5A9ED1B8-1F70-4538-9976-87AE9123F0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255" y="792347"/>
            <a:ext cx="7765790" cy="527330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5A90CEB-1705-4510-8BE9-08781C445F23}"/>
              </a:ext>
            </a:extLst>
          </p:cNvPr>
          <p:cNvSpPr txBox="1"/>
          <p:nvPr/>
        </p:nvSpPr>
        <p:spPr>
          <a:xfrm>
            <a:off x="972258" y="2791561"/>
            <a:ext cx="7358942" cy="31354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/>
              <a:t>GRID</a:t>
            </a:r>
            <a:r>
              <a:rPr lang="ko-KR" altLang="en-US" sz="1100" dirty="0"/>
              <a:t> </a:t>
            </a:r>
            <a:r>
              <a:rPr lang="en-US" altLang="ko-KR" sz="1100" dirty="0"/>
              <a:t>:</a:t>
            </a:r>
            <a:r>
              <a:rPr lang="ko-KR" altLang="en-US" sz="1100" dirty="0"/>
              <a:t> 대차코드</a:t>
            </a:r>
            <a:r>
              <a:rPr lang="en-US" altLang="ko-KR" sz="1100" dirty="0"/>
              <a:t>/ </a:t>
            </a:r>
            <a:r>
              <a:rPr lang="ko-KR" altLang="en-US" sz="1100" dirty="0" err="1"/>
              <a:t>대차명</a:t>
            </a:r>
            <a:r>
              <a:rPr lang="en-US" altLang="ko-KR" sz="1100" dirty="0"/>
              <a:t>/ </a:t>
            </a:r>
            <a:r>
              <a:rPr lang="ko-KR" altLang="en-US" sz="1100" dirty="0"/>
              <a:t>작업지시번호</a:t>
            </a:r>
            <a:r>
              <a:rPr lang="en-US" altLang="ko-KR" sz="1100" dirty="0"/>
              <a:t>(</a:t>
            </a:r>
            <a:r>
              <a:rPr lang="ko-KR" altLang="en-US" sz="1100" dirty="0"/>
              <a:t>소성</a:t>
            </a:r>
            <a:r>
              <a:rPr lang="en-US" altLang="ko-KR" sz="1100" dirty="0"/>
              <a:t>)/ </a:t>
            </a:r>
            <a:r>
              <a:rPr lang="ko-KR" altLang="en-US" sz="1100" dirty="0"/>
              <a:t>품목코드</a:t>
            </a:r>
            <a:r>
              <a:rPr lang="en-US" altLang="ko-KR" sz="1100" dirty="0"/>
              <a:t>/ </a:t>
            </a:r>
            <a:r>
              <a:rPr lang="ko-KR" altLang="en-US" sz="1100" dirty="0"/>
              <a:t>품목명</a:t>
            </a:r>
            <a:r>
              <a:rPr lang="en-US" altLang="ko-KR" sz="1100" dirty="0"/>
              <a:t>/ </a:t>
            </a:r>
            <a:r>
              <a:rPr lang="ko-KR" altLang="en-US" sz="1100" dirty="0"/>
              <a:t>수량</a:t>
            </a:r>
            <a:endParaRPr lang="en-US" altLang="ko-KR" sz="1100" dirty="0"/>
          </a:p>
        </p:txBody>
      </p:sp>
    </p:spTree>
    <p:extLst>
      <p:ext uri="{BB962C8B-B14F-4D97-AF65-F5344CB8AC3E}">
        <p14:creationId xmlns:p14="http://schemas.microsoft.com/office/powerpoint/2010/main" val="371472800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ko-KR" altLang="en-US" dirty="0"/>
              <a:t>기계 불량률 알람 </a:t>
            </a:r>
            <a:r>
              <a:rPr lang="en-US" altLang="ko-KR" dirty="0"/>
              <a:t>–</a:t>
            </a:r>
            <a:r>
              <a:rPr lang="ko-KR" altLang="en-US" dirty="0"/>
              <a:t> 로그인 </a:t>
            </a:r>
            <a:r>
              <a:rPr lang="en-US" altLang="ko-KR" dirty="0"/>
              <a:t>(</a:t>
            </a:r>
            <a:r>
              <a:rPr lang="ko-KR" altLang="en-US" dirty="0"/>
              <a:t>공통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로그인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235077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① </a:t>
            </a:r>
            <a:r>
              <a:rPr lang="ko-KR" altLang="en-US" sz="900" dirty="0"/>
              <a:t>로그인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클릭 시 </a:t>
            </a:r>
            <a:r>
              <a:rPr lang="en-US" altLang="ko-KR" sz="900" dirty="0"/>
              <a:t>ID</a:t>
            </a:r>
            <a:r>
              <a:rPr lang="ko-KR" altLang="en-US" sz="900" dirty="0"/>
              <a:t>텍스트 박스의 문자열을 가져와서</a:t>
            </a: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en-US" altLang="ko-KR" sz="900" dirty="0"/>
              <a:t>    </a:t>
            </a:r>
            <a:r>
              <a:rPr lang="ko-KR" altLang="en-US" sz="900" dirty="0"/>
              <a:t>비밀번호가 맞으면 로그인한다</a:t>
            </a:r>
            <a:r>
              <a:rPr lang="en-US" altLang="ko-KR" sz="9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② </a:t>
            </a:r>
            <a:r>
              <a:rPr lang="ko-KR" altLang="en-US" sz="900" dirty="0"/>
              <a:t>회원가입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회원 가입을 하는 윈도우를 연다</a:t>
            </a:r>
            <a:r>
              <a:rPr lang="en-US" altLang="ko-KR" sz="900" dirty="0"/>
              <a:t>.</a:t>
            </a: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ko-KR" altLang="en-US" sz="900" dirty="0"/>
              <a:t>③ 취소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로그인을 취소하고 어플리케이션을 종료한다</a:t>
            </a:r>
            <a:r>
              <a:rPr lang="en-US" altLang="ko-KR" sz="900" dirty="0"/>
              <a:t>.</a:t>
            </a: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</p:txBody>
      </p: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BB0B626B-63D3-4A50-B554-68BE5085AE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256" y="772774"/>
            <a:ext cx="7784708" cy="528615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64B1138-F307-4F51-941B-651DE7C6B8F5}"/>
              </a:ext>
            </a:extLst>
          </p:cNvPr>
          <p:cNvSpPr txBox="1"/>
          <p:nvPr/>
        </p:nvSpPr>
        <p:spPr>
          <a:xfrm>
            <a:off x="972258" y="2791561"/>
            <a:ext cx="7358942" cy="31354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/>
              <a:t>GRID : </a:t>
            </a:r>
            <a:r>
              <a:rPr lang="ko-KR" altLang="en-US" sz="1100" dirty="0"/>
              <a:t>건조대차</a:t>
            </a:r>
            <a:endParaRPr lang="en-US" altLang="ko-KR" sz="11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B3E00C-6D1A-4956-8641-F59758E63F4E}"/>
              </a:ext>
            </a:extLst>
          </p:cNvPr>
          <p:cNvSpPr txBox="1"/>
          <p:nvPr/>
        </p:nvSpPr>
        <p:spPr>
          <a:xfrm>
            <a:off x="5627133" y="2791560"/>
            <a:ext cx="7358942" cy="31354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/>
              <a:t>GRID</a:t>
            </a:r>
            <a:r>
              <a:rPr lang="ko-KR" altLang="en-US" sz="1100" dirty="0"/>
              <a:t> </a:t>
            </a:r>
            <a:r>
              <a:rPr lang="en-US" altLang="ko-KR" sz="1100" dirty="0"/>
              <a:t>: </a:t>
            </a:r>
            <a:r>
              <a:rPr lang="ko-KR" altLang="en-US" sz="1100" dirty="0"/>
              <a:t>건조대차</a:t>
            </a:r>
            <a:r>
              <a:rPr lang="en-US" altLang="ko-KR" sz="1100" dirty="0"/>
              <a:t>/ </a:t>
            </a:r>
            <a:r>
              <a:rPr lang="ko-KR" altLang="en-US" sz="1100" dirty="0"/>
              <a:t>적재시각</a:t>
            </a:r>
            <a:r>
              <a:rPr lang="en-US" altLang="ko-KR" sz="1100" dirty="0"/>
              <a:t>/ </a:t>
            </a:r>
            <a:r>
              <a:rPr lang="ko-KR" altLang="en-US" sz="1100" dirty="0"/>
              <a:t>수량</a:t>
            </a:r>
            <a:endParaRPr lang="en-US" altLang="ko-KR" sz="1100" dirty="0"/>
          </a:p>
        </p:txBody>
      </p:sp>
    </p:spTree>
    <p:extLst>
      <p:ext uri="{BB962C8B-B14F-4D97-AF65-F5344CB8AC3E}">
        <p14:creationId xmlns:p14="http://schemas.microsoft.com/office/powerpoint/2010/main" val="405121699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ko-KR" altLang="en-US" dirty="0"/>
              <a:t>기계 불량률 알람 </a:t>
            </a:r>
            <a:r>
              <a:rPr lang="en-US" altLang="ko-KR" dirty="0"/>
              <a:t>–</a:t>
            </a:r>
            <a:r>
              <a:rPr lang="ko-KR" altLang="en-US" dirty="0"/>
              <a:t> 로그인 </a:t>
            </a:r>
            <a:r>
              <a:rPr lang="en-US" altLang="ko-KR" dirty="0"/>
              <a:t>(</a:t>
            </a:r>
            <a:r>
              <a:rPr lang="ko-KR" altLang="en-US" dirty="0"/>
              <a:t>공통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로그인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235077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① </a:t>
            </a:r>
            <a:r>
              <a:rPr lang="ko-KR" altLang="en-US" sz="900" dirty="0"/>
              <a:t>로그인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클릭 시 </a:t>
            </a:r>
            <a:r>
              <a:rPr lang="en-US" altLang="ko-KR" sz="900" dirty="0"/>
              <a:t>ID</a:t>
            </a:r>
            <a:r>
              <a:rPr lang="ko-KR" altLang="en-US" sz="900" dirty="0"/>
              <a:t>텍스트 박스의 문자열을 가져와서</a:t>
            </a: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en-US" altLang="ko-KR" sz="900" dirty="0"/>
              <a:t>    </a:t>
            </a:r>
            <a:r>
              <a:rPr lang="ko-KR" altLang="en-US" sz="900" dirty="0"/>
              <a:t>비밀번호가 맞으면 로그인한다</a:t>
            </a:r>
            <a:r>
              <a:rPr lang="en-US" altLang="ko-KR" sz="9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② </a:t>
            </a:r>
            <a:r>
              <a:rPr lang="ko-KR" altLang="en-US" sz="900" dirty="0"/>
              <a:t>회원가입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회원 가입을 하는 윈도우를 연다</a:t>
            </a:r>
            <a:r>
              <a:rPr lang="en-US" altLang="ko-KR" sz="900" dirty="0"/>
              <a:t>.</a:t>
            </a: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ko-KR" altLang="en-US" sz="900" dirty="0"/>
              <a:t>③ 취소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로그인을 취소하고 어플리케이션을 종료한다</a:t>
            </a:r>
            <a:r>
              <a:rPr lang="en-US" altLang="ko-KR" sz="900" dirty="0"/>
              <a:t>.</a:t>
            </a: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</p:txBody>
      </p: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E730B77D-83AD-498A-A0D4-DB26CF5989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255" y="772774"/>
            <a:ext cx="7784708" cy="527330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B0E7DF7-F7D5-4D5E-A93C-0778D907D1D3}"/>
              </a:ext>
            </a:extLst>
          </p:cNvPr>
          <p:cNvSpPr txBox="1"/>
          <p:nvPr/>
        </p:nvSpPr>
        <p:spPr>
          <a:xfrm>
            <a:off x="990538" y="2029561"/>
            <a:ext cx="7358942" cy="31354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/>
              <a:t>GRID</a:t>
            </a:r>
            <a:r>
              <a:rPr lang="ko-KR" altLang="en-US" sz="1100" dirty="0"/>
              <a:t> </a:t>
            </a:r>
            <a:r>
              <a:rPr lang="en-US" altLang="ko-KR" sz="1100" dirty="0"/>
              <a:t>:</a:t>
            </a:r>
            <a:r>
              <a:rPr lang="ko-KR" altLang="en-US" sz="1100" dirty="0"/>
              <a:t> </a:t>
            </a:r>
            <a:r>
              <a:rPr lang="ko-KR" altLang="en-US" sz="1100" dirty="0" err="1"/>
              <a:t>금형코드</a:t>
            </a:r>
            <a:r>
              <a:rPr lang="en-US" altLang="ko-KR" sz="1100" dirty="0"/>
              <a:t>/ </a:t>
            </a:r>
            <a:r>
              <a:rPr lang="ko-KR" altLang="en-US" sz="1100" dirty="0" err="1"/>
              <a:t>금형명</a:t>
            </a:r>
            <a:r>
              <a:rPr lang="en-US" altLang="ko-KR" sz="1100" dirty="0"/>
              <a:t>/ </a:t>
            </a:r>
            <a:r>
              <a:rPr lang="ko-KR" altLang="en-US" sz="1100" dirty="0" err="1"/>
              <a:t>금형그룹</a:t>
            </a:r>
            <a:endParaRPr lang="en-US" altLang="ko-KR" sz="11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AB80967-9D18-428F-AFF0-1E3B0DFB6401}"/>
              </a:ext>
            </a:extLst>
          </p:cNvPr>
          <p:cNvSpPr txBox="1"/>
          <p:nvPr/>
        </p:nvSpPr>
        <p:spPr>
          <a:xfrm>
            <a:off x="5627133" y="2064817"/>
            <a:ext cx="7358942" cy="31354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/>
              <a:t>GRID</a:t>
            </a:r>
            <a:r>
              <a:rPr lang="ko-KR" altLang="en-US" sz="1100" dirty="0"/>
              <a:t> </a:t>
            </a:r>
            <a:r>
              <a:rPr lang="en-US" altLang="ko-KR" sz="1100" dirty="0"/>
              <a:t>:</a:t>
            </a:r>
            <a:r>
              <a:rPr lang="ko-KR" altLang="en-US" sz="1100" dirty="0" err="1"/>
              <a:t>금형코드</a:t>
            </a:r>
            <a:r>
              <a:rPr lang="en-US" altLang="ko-KR" sz="1100" dirty="0"/>
              <a:t>/ </a:t>
            </a:r>
            <a:r>
              <a:rPr lang="ko-KR" altLang="en-US" sz="1100" dirty="0" err="1"/>
              <a:t>금형명</a:t>
            </a:r>
            <a:r>
              <a:rPr lang="en-US" altLang="ko-KR" sz="1100" dirty="0"/>
              <a:t>/ </a:t>
            </a:r>
            <a:r>
              <a:rPr lang="ko-KR" altLang="en-US" sz="1100" dirty="0" err="1"/>
              <a:t>금형그룹</a:t>
            </a:r>
            <a:endParaRPr lang="en-US" altLang="ko-KR" sz="1100" dirty="0"/>
          </a:p>
        </p:txBody>
      </p:sp>
    </p:spTree>
    <p:extLst>
      <p:ext uri="{BB962C8B-B14F-4D97-AF65-F5344CB8AC3E}">
        <p14:creationId xmlns:p14="http://schemas.microsoft.com/office/powerpoint/2010/main" val="10574501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시스템관리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사용자</a:t>
            </a:r>
            <a:r>
              <a:rPr lang="en-US" altLang="ko-KR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관리</a:t>
            </a:r>
            <a:endParaRPr lang="en-US" altLang="ko-KR" spc="-1" dirty="0">
              <a:latin typeface="굴림"/>
            </a:endParaRPr>
          </a:p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2C2BE4C0-66ED-4D6A-8565-4C8D7BE1D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627" y="1476022"/>
            <a:ext cx="3376462" cy="233851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4449D96-80DE-412A-BDA2-6394791A8B71}"/>
              </a:ext>
            </a:extLst>
          </p:cNvPr>
          <p:cNvSpPr/>
          <p:nvPr/>
        </p:nvSpPr>
        <p:spPr>
          <a:xfrm>
            <a:off x="1666975" y="3171913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DB38A3-C599-484D-A639-2B0C04F95318}"/>
              </a:ext>
            </a:extLst>
          </p:cNvPr>
          <p:cNvSpPr txBox="1"/>
          <p:nvPr/>
        </p:nvSpPr>
        <p:spPr>
          <a:xfrm>
            <a:off x="1594792" y="28648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55027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08000" indent="-10764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lang="en-US" altLang="ko-KR" sz="900" dirty="0"/>
              <a:t>①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사용자의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그룹을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설정합니다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. –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향후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권한관리에서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활용</a:t>
            </a:r>
            <a:endParaRPr lang="en-US" altLang="ko-KR" sz="900" spc="-1" dirty="0">
              <a:latin typeface="굴림"/>
            </a:endParaRP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E46FDC5-6300-4386-AA3F-B5CD435E3D96}"/>
              </a:ext>
            </a:extLst>
          </p:cNvPr>
          <p:cNvSpPr/>
          <p:nvPr/>
        </p:nvSpPr>
        <p:spPr>
          <a:xfrm>
            <a:off x="3737718" y="3507550"/>
            <a:ext cx="655404" cy="2466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008BEA-2B8F-4B1C-869F-2EF0DA2A112D}"/>
              </a:ext>
            </a:extLst>
          </p:cNvPr>
          <p:cNvSpPr txBox="1"/>
          <p:nvPr/>
        </p:nvSpPr>
        <p:spPr>
          <a:xfrm>
            <a:off x="3437006" y="34376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404EA4-F2A3-4EB1-AFF0-EF64796827FC}"/>
              </a:ext>
            </a:extLst>
          </p:cNvPr>
          <p:cNvSpPr txBox="1"/>
          <p:nvPr/>
        </p:nvSpPr>
        <p:spPr>
          <a:xfrm>
            <a:off x="3165440" y="286342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A813956-9324-478C-8F2E-0A5201B923D4}"/>
              </a:ext>
            </a:extLst>
          </p:cNvPr>
          <p:cNvSpPr/>
          <p:nvPr/>
        </p:nvSpPr>
        <p:spPr>
          <a:xfrm>
            <a:off x="3167976" y="3162465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 descr="스크린샷이(가) 표시된 사진&#10;&#10;자동 생성된 설명">
            <a:extLst>
              <a:ext uri="{FF2B5EF4-FFF2-40B4-BE49-F238E27FC236}">
                <a16:creationId xmlns:a16="http://schemas.microsoft.com/office/drawing/2014/main" id="{8F1011E9-4E0F-4659-B490-29AF0A5575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800" y="888448"/>
            <a:ext cx="8542051" cy="5152684"/>
          </a:xfrm>
          <a:prstGeom prst="rect">
            <a:avLst/>
          </a:prstGeom>
        </p:spPr>
      </p:pic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A2A81B2E-266D-4925-A2AB-ADDFC6B188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800" y="894937"/>
            <a:ext cx="8542051" cy="5152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12697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ko-KR" altLang="en-US" dirty="0"/>
              <a:t>기계 불량률 알람 </a:t>
            </a:r>
            <a:r>
              <a:rPr lang="en-US" altLang="ko-KR" dirty="0"/>
              <a:t>–</a:t>
            </a:r>
            <a:r>
              <a:rPr lang="ko-KR" altLang="en-US" dirty="0"/>
              <a:t> 로그인 </a:t>
            </a:r>
            <a:r>
              <a:rPr lang="en-US" altLang="ko-KR" dirty="0"/>
              <a:t>(</a:t>
            </a:r>
            <a:r>
              <a:rPr lang="ko-KR" altLang="en-US" dirty="0"/>
              <a:t>공통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로그인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235077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① </a:t>
            </a:r>
            <a:r>
              <a:rPr lang="ko-KR" altLang="en-US" sz="900" dirty="0"/>
              <a:t>로그인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클릭 시 </a:t>
            </a:r>
            <a:r>
              <a:rPr lang="en-US" altLang="ko-KR" sz="900" dirty="0"/>
              <a:t>ID</a:t>
            </a:r>
            <a:r>
              <a:rPr lang="ko-KR" altLang="en-US" sz="900" dirty="0"/>
              <a:t>텍스트 박스의 문자열을 가져와서</a:t>
            </a: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en-US" altLang="ko-KR" sz="900" dirty="0"/>
              <a:t>    </a:t>
            </a:r>
            <a:r>
              <a:rPr lang="ko-KR" altLang="en-US" sz="900" dirty="0"/>
              <a:t>비밀번호가 맞으면 로그인한다</a:t>
            </a:r>
            <a:r>
              <a:rPr lang="en-US" altLang="ko-KR" sz="9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② </a:t>
            </a:r>
            <a:r>
              <a:rPr lang="ko-KR" altLang="en-US" sz="900" dirty="0"/>
              <a:t>회원가입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회원 가입을 하는 윈도우를 연다</a:t>
            </a:r>
            <a:r>
              <a:rPr lang="en-US" altLang="ko-KR" sz="900" dirty="0"/>
              <a:t>.</a:t>
            </a: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ko-KR" altLang="en-US" sz="900" dirty="0"/>
              <a:t>③ 취소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로그인을 취소하고 어플리케이션을 종료한다</a:t>
            </a:r>
            <a:r>
              <a:rPr lang="en-US" altLang="ko-KR" sz="900" dirty="0"/>
              <a:t>.</a:t>
            </a: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</p:txBody>
      </p: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37CD3EAD-0F0F-4EBC-9027-24490CA5EA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254" y="759928"/>
            <a:ext cx="7765791" cy="527330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826127F-0B02-4928-B88B-A344D0D5DC25}"/>
              </a:ext>
            </a:extLst>
          </p:cNvPr>
          <p:cNvSpPr txBox="1"/>
          <p:nvPr/>
        </p:nvSpPr>
        <p:spPr>
          <a:xfrm>
            <a:off x="984958" y="2118461"/>
            <a:ext cx="7358942" cy="31354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/>
              <a:t>GRID</a:t>
            </a:r>
            <a:r>
              <a:rPr lang="ko-KR" altLang="en-US" sz="1100" dirty="0"/>
              <a:t> </a:t>
            </a:r>
            <a:r>
              <a:rPr lang="en-US" altLang="ko-KR" sz="1100" dirty="0"/>
              <a:t>:</a:t>
            </a:r>
            <a:r>
              <a:rPr lang="ko-KR" altLang="en-US" sz="1100" dirty="0"/>
              <a:t> 건조대차</a:t>
            </a:r>
            <a:r>
              <a:rPr lang="en-US" altLang="ko-KR" sz="1100" dirty="0"/>
              <a:t>/ </a:t>
            </a:r>
            <a:r>
              <a:rPr lang="ko-KR" altLang="en-US" sz="1100" dirty="0"/>
              <a:t>품목코드</a:t>
            </a:r>
            <a:r>
              <a:rPr lang="en-US" altLang="ko-KR" sz="1100" dirty="0"/>
              <a:t>/ </a:t>
            </a:r>
            <a:r>
              <a:rPr lang="ko-KR" altLang="en-US" sz="1100" dirty="0"/>
              <a:t>품목명</a:t>
            </a:r>
            <a:r>
              <a:rPr lang="en-US" altLang="ko-KR" sz="1100" dirty="0"/>
              <a:t>/ </a:t>
            </a:r>
            <a:r>
              <a:rPr lang="ko-KR" altLang="en-US" sz="1100" dirty="0"/>
              <a:t>수량</a:t>
            </a:r>
            <a:endParaRPr lang="en-US" altLang="ko-KR" sz="1100" dirty="0"/>
          </a:p>
        </p:txBody>
      </p:sp>
    </p:spTree>
    <p:extLst>
      <p:ext uri="{BB962C8B-B14F-4D97-AF65-F5344CB8AC3E}">
        <p14:creationId xmlns:p14="http://schemas.microsoft.com/office/powerpoint/2010/main" val="319520378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ko-KR" altLang="en-US" dirty="0"/>
              <a:t>기계 불량률 알람 </a:t>
            </a:r>
            <a:r>
              <a:rPr lang="en-US" altLang="ko-KR" dirty="0"/>
              <a:t>–</a:t>
            </a:r>
            <a:r>
              <a:rPr lang="ko-KR" altLang="en-US" dirty="0"/>
              <a:t> 로그인 </a:t>
            </a:r>
            <a:r>
              <a:rPr lang="en-US" altLang="ko-KR" dirty="0"/>
              <a:t>(</a:t>
            </a:r>
            <a:r>
              <a:rPr lang="ko-KR" altLang="en-US" dirty="0"/>
              <a:t>공통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로그인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235077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① </a:t>
            </a:r>
            <a:r>
              <a:rPr lang="ko-KR" altLang="en-US" sz="900" dirty="0"/>
              <a:t>로그인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클릭 시 </a:t>
            </a:r>
            <a:r>
              <a:rPr lang="en-US" altLang="ko-KR" sz="900" dirty="0"/>
              <a:t>ID</a:t>
            </a:r>
            <a:r>
              <a:rPr lang="ko-KR" altLang="en-US" sz="900" dirty="0"/>
              <a:t>텍스트 박스의 문자열을 가져와서</a:t>
            </a: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en-US" altLang="ko-KR" sz="900" dirty="0"/>
              <a:t>    </a:t>
            </a:r>
            <a:r>
              <a:rPr lang="ko-KR" altLang="en-US" sz="900" dirty="0"/>
              <a:t>비밀번호가 맞으면 로그인한다</a:t>
            </a:r>
            <a:r>
              <a:rPr lang="en-US" altLang="ko-KR" sz="9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② </a:t>
            </a:r>
            <a:r>
              <a:rPr lang="ko-KR" altLang="en-US" sz="900" dirty="0"/>
              <a:t>회원가입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회원 가입을 하는 윈도우를 연다</a:t>
            </a:r>
            <a:r>
              <a:rPr lang="en-US" altLang="ko-KR" sz="900" dirty="0"/>
              <a:t>.</a:t>
            </a: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ko-KR" altLang="en-US" sz="900" dirty="0"/>
              <a:t>③ 취소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로그인을 취소하고 어플리케이션을 종료한다</a:t>
            </a:r>
            <a:r>
              <a:rPr lang="en-US" altLang="ko-KR" sz="900" dirty="0"/>
              <a:t>.</a:t>
            </a: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</p:txBody>
      </p: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538B8F29-048F-4834-B18C-922025C56C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254" y="759928"/>
            <a:ext cx="7794615" cy="529287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CFB9545-397C-4BC0-A84F-2515F0E2BCB4}"/>
              </a:ext>
            </a:extLst>
          </p:cNvPr>
          <p:cNvSpPr txBox="1"/>
          <p:nvPr/>
        </p:nvSpPr>
        <p:spPr>
          <a:xfrm>
            <a:off x="972258" y="2791561"/>
            <a:ext cx="3046736" cy="31354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/>
              <a:t>GRID : </a:t>
            </a:r>
            <a:r>
              <a:rPr lang="ko-KR" altLang="en-US" sz="1100" dirty="0"/>
              <a:t>소성대차</a:t>
            </a:r>
            <a:endParaRPr lang="en-US" altLang="ko-KR" sz="11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BC73E1-518C-49D8-84CF-859FA802505F}"/>
              </a:ext>
            </a:extLst>
          </p:cNvPr>
          <p:cNvSpPr txBox="1"/>
          <p:nvPr/>
        </p:nvSpPr>
        <p:spPr>
          <a:xfrm>
            <a:off x="5627133" y="2791560"/>
            <a:ext cx="3046736" cy="31354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/>
              <a:t>GRID</a:t>
            </a:r>
            <a:r>
              <a:rPr lang="ko-KR" altLang="en-US" sz="1100" dirty="0"/>
              <a:t> </a:t>
            </a:r>
            <a:r>
              <a:rPr lang="en-US" altLang="ko-KR" sz="1100" dirty="0"/>
              <a:t>: </a:t>
            </a:r>
            <a:r>
              <a:rPr lang="ko-KR" altLang="en-US" sz="1100" dirty="0"/>
              <a:t>건조대차</a:t>
            </a:r>
            <a:r>
              <a:rPr lang="en-US" altLang="ko-KR" sz="1100" dirty="0"/>
              <a:t>/ </a:t>
            </a:r>
            <a:r>
              <a:rPr lang="ko-KR" altLang="en-US" sz="1100" dirty="0"/>
              <a:t>적재시각</a:t>
            </a:r>
            <a:r>
              <a:rPr lang="en-US" altLang="ko-KR" sz="1100" dirty="0"/>
              <a:t>/ </a:t>
            </a:r>
            <a:r>
              <a:rPr lang="ko-KR" altLang="en-US" sz="1100" dirty="0"/>
              <a:t>수량</a:t>
            </a:r>
            <a:endParaRPr lang="en-US" altLang="ko-KR" sz="1100" dirty="0"/>
          </a:p>
        </p:txBody>
      </p:sp>
    </p:spTree>
    <p:extLst>
      <p:ext uri="{BB962C8B-B14F-4D97-AF65-F5344CB8AC3E}">
        <p14:creationId xmlns:p14="http://schemas.microsoft.com/office/powerpoint/2010/main" val="141417808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ko-KR" altLang="en-US" dirty="0"/>
              <a:t>기계 불량률 알람 </a:t>
            </a:r>
            <a:r>
              <a:rPr lang="en-US" altLang="ko-KR" dirty="0"/>
              <a:t>–</a:t>
            </a:r>
            <a:r>
              <a:rPr lang="ko-KR" altLang="en-US" dirty="0"/>
              <a:t> 로그인 </a:t>
            </a:r>
            <a:r>
              <a:rPr lang="en-US" altLang="ko-KR" dirty="0"/>
              <a:t>(</a:t>
            </a:r>
            <a:r>
              <a:rPr lang="ko-KR" altLang="en-US" dirty="0"/>
              <a:t>공통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로그인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235077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① </a:t>
            </a:r>
            <a:r>
              <a:rPr lang="ko-KR" altLang="en-US" sz="900" dirty="0"/>
              <a:t>로그인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클릭 시 </a:t>
            </a:r>
            <a:r>
              <a:rPr lang="en-US" altLang="ko-KR" sz="900" dirty="0"/>
              <a:t>ID</a:t>
            </a:r>
            <a:r>
              <a:rPr lang="ko-KR" altLang="en-US" sz="900" dirty="0"/>
              <a:t>텍스트 박스의 문자열을 가져와서</a:t>
            </a: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en-US" altLang="ko-KR" sz="900" dirty="0"/>
              <a:t>    </a:t>
            </a:r>
            <a:r>
              <a:rPr lang="ko-KR" altLang="en-US" sz="900" dirty="0"/>
              <a:t>비밀번호가 맞으면 로그인한다</a:t>
            </a:r>
            <a:r>
              <a:rPr lang="en-US" altLang="ko-KR" sz="9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② </a:t>
            </a:r>
            <a:r>
              <a:rPr lang="ko-KR" altLang="en-US" sz="900" dirty="0"/>
              <a:t>회원가입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회원 가입을 하는 윈도우를 연다</a:t>
            </a:r>
            <a:r>
              <a:rPr lang="en-US" altLang="ko-KR" sz="900" dirty="0"/>
              <a:t>.</a:t>
            </a: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ko-KR" altLang="en-US" sz="900" dirty="0"/>
              <a:t>③ 취소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로그인을 취소하고 어플리케이션을 종료한다</a:t>
            </a:r>
            <a:r>
              <a:rPr lang="en-US" altLang="ko-KR" sz="900" dirty="0"/>
              <a:t>.</a:t>
            </a: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</p:txBody>
      </p: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B909447B-89C5-4BB4-ADDA-2D8A6A63DE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254" y="759928"/>
            <a:ext cx="7765791" cy="527330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B120E26-AC7A-414D-BC93-CC39768A018E}"/>
              </a:ext>
            </a:extLst>
          </p:cNvPr>
          <p:cNvSpPr txBox="1"/>
          <p:nvPr/>
        </p:nvSpPr>
        <p:spPr>
          <a:xfrm>
            <a:off x="1010358" y="2042261"/>
            <a:ext cx="4818942" cy="31354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/>
              <a:t>GRID : </a:t>
            </a:r>
            <a:r>
              <a:rPr lang="ko-KR" altLang="en-US" sz="1100" dirty="0"/>
              <a:t>소성대차</a:t>
            </a:r>
            <a:r>
              <a:rPr lang="en-US" altLang="ko-KR" sz="1100" dirty="0"/>
              <a:t>/ </a:t>
            </a:r>
            <a:r>
              <a:rPr lang="ko-KR" altLang="en-US" sz="1100" dirty="0"/>
              <a:t>적재시각</a:t>
            </a:r>
            <a:r>
              <a:rPr lang="en-US" altLang="ko-KR" sz="1100" dirty="0"/>
              <a:t>/ </a:t>
            </a:r>
            <a:r>
              <a:rPr lang="ko-KR" altLang="en-US" sz="1100" dirty="0"/>
              <a:t>수량</a:t>
            </a:r>
            <a:r>
              <a:rPr lang="en-US" altLang="ko-KR" sz="1100" dirty="0"/>
              <a:t>/ </a:t>
            </a:r>
            <a:r>
              <a:rPr lang="ko-KR" altLang="en-US" sz="1100" dirty="0"/>
              <a:t>요입시각</a:t>
            </a:r>
            <a:r>
              <a:rPr lang="en-US" altLang="ko-KR" sz="1100" dirty="0"/>
              <a:t>/ </a:t>
            </a:r>
            <a:r>
              <a:rPr lang="ko-KR" altLang="en-US" sz="1100" dirty="0"/>
              <a:t>요출시각</a:t>
            </a:r>
            <a:r>
              <a:rPr lang="en-US" altLang="ko-KR" sz="1100" dirty="0"/>
              <a:t>/ </a:t>
            </a:r>
            <a:r>
              <a:rPr lang="ko-KR" altLang="en-US" sz="1100" dirty="0"/>
              <a:t>소요시간</a:t>
            </a:r>
            <a:endParaRPr lang="en-US" altLang="ko-KR" sz="1100" dirty="0"/>
          </a:p>
        </p:txBody>
      </p:sp>
    </p:spTree>
    <p:extLst>
      <p:ext uri="{BB962C8B-B14F-4D97-AF65-F5344CB8AC3E}">
        <p14:creationId xmlns:p14="http://schemas.microsoft.com/office/powerpoint/2010/main" val="358238955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ko-KR" altLang="en-US" dirty="0"/>
              <a:t>기계 불량률 알람 </a:t>
            </a:r>
            <a:r>
              <a:rPr lang="en-US" altLang="ko-KR" dirty="0"/>
              <a:t>–</a:t>
            </a:r>
            <a:r>
              <a:rPr lang="ko-KR" altLang="en-US" dirty="0"/>
              <a:t> 로그인 </a:t>
            </a:r>
            <a:r>
              <a:rPr lang="en-US" altLang="ko-KR" dirty="0"/>
              <a:t>(</a:t>
            </a:r>
            <a:r>
              <a:rPr lang="ko-KR" altLang="en-US" dirty="0"/>
              <a:t>공통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로그인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235077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① </a:t>
            </a:r>
            <a:r>
              <a:rPr lang="ko-KR" altLang="en-US" sz="900" dirty="0"/>
              <a:t>로그인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클릭 시 </a:t>
            </a:r>
            <a:r>
              <a:rPr lang="en-US" altLang="ko-KR" sz="900" dirty="0"/>
              <a:t>ID</a:t>
            </a:r>
            <a:r>
              <a:rPr lang="ko-KR" altLang="en-US" sz="900" dirty="0"/>
              <a:t>텍스트 박스의 문자열을 가져와서</a:t>
            </a: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en-US" altLang="ko-KR" sz="900" dirty="0"/>
              <a:t>    </a:t>
            </a:r>
            <a:r>
              <a:rPr lang="ko-KR" altLang="en-US" sz="900" dirty="0"/>
              <a:t>비밀번호가 맞으면 로그인한다</a:t>
            </a:r>
            <a:r>
              <a:rPr lang="en-US" altLang="ko-KR" sz="9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② </a:t>
            </a:r>
            <a:r>
              <a:rPr lang="ko-KR" altLang="en-US" sz="900" dirty="0"/>
              <a:t>회원가입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회원 가입을 하는 윈도우를 연다</a:t>
            </a:r>
            <a:r>
              <a:rPr lang="en-US" altLang="ko-KR" sz="900" dirty="0"/>
              <a:t>.</a:t>
            </a: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ko-KR" altLang="en-US" sz="900" dirty="0"/>
              <a:t>③ 취소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로그인을 취소하고 어플리케이션을 종료한다</a:t>
            </a:r>
            <a:r>
              <a:rPr lang="en-US" altLang="ko-KR" sz="900" dirty="0"/>
              <a:t>.</a:t>
            </a: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</p:txBody>
      </p: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65FFECE7-BAD0-4CFD-9EC1-7C915DF941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255" y="759928"/>
            <a:ext cx="7775321" cy="527977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58437F8-65AE-4077-83A0-2EDC6953270A}"/>
              </a:ext>
            </a:extLst>
          </p:cNvPr>
          <p:cNvSpPr txBox="1"/>
          <p:nvPr/>
        </p:nvSpPr>
        <p:spPr>
          <a:xfrm>
            <a:off x="1023058" y="2093061"/>
            <a:ext cx="3046736" cy="31354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/>
              <a:t>GRID : </a:t>
            </a:r>
            <a:r>
              <a:rPr lang="ko-KR" altLang="en-US" sz="1100" dirty="0"/>
              <a:t>건조대차</a:t>
            </a:r>
            <a:r>
              <a:rPr lang="en-US" altLang="ko-KR" sz="1100" dirty="0"/>
              <a:t>/ </a:t>
            </a:r>
            <a:r>
              <a:rPr lang="ko-KR" altLang="en-US" sz="1100" dirty="0"/>
              <a:t>적재시각</a:t>
            </a:r>
            <a:r>
              <a:rPr lang="en-US" altLang="ko-KR" sz="1100" dirty="0"/>
              <a:t>/ </a:t>
            </a:r>
            <a:r>
              <a:rPr lang="ko-KR" altLang="en-US" sz="1100" dirty="0"/>
              <a:t>수량</a:t>
            </a:r>
            <a:endParaRPr lang="en-US" altLang="ko-KR" sz="1100" dirty="0"/>
          </a:p>
        </p:txBody>
      </p:sp>
    </p:spTree>
    <p:extLst>
      <p:ext uri="{BB962C8B-B14F-4D97-AF65-F5344CB8AC3E}">
        <p14:creationId xmlns:p14="http://schemas.microsoft.com/office/powerpoint/2010/main" val="139659485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ko-KR" altLang="en-US" dirty="0"/>
              <a:t>기계 불량률 알람 </a:t>
            </a:r>
            <a:r>
              <a:rPr lang="en-US" altLang="ko-KR" dirty="0"/>
              <a:t>–</a:t>
            </a:r>
            <a:r>
              <a:rPr lang="ko-KR" altLang="en-US" dirty="0"/>
              <a:t> 로그인 </a:t>
            </a:r>
            <a:r>
              <a:rPr lang="en-US" altLang="ko-KR" dirty="0"/>
              <a:t>(</a:t>
            </a:r>
            <a:r>
              <a:rPr lang="ko-KR" altLang="en-US" dirty="0"/>
              <a:t>공통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로그인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235077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① </a:t>
            </a:r>
            <a:r>
              <a:rPr lang="ko-KR" altLang="en-US" sz="900" dirty="0"/>
              <a:t>로그인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클릭 시 </a:t>
            </a:r>
            <a:r>
              <a:rPr lang="en-US" altLang="ko-KR" sz="900" dirty="0"/>
              <a:t>ID</a:t>
            </a:r>
            <a:r>
              <a:rPr lang="ko-KR" altLang="en-US" sz="900" dirty="0"/>
              <a:t>텍스트 박스의 문자열을 가져와서</a:t>
            </a: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en-US" altLang="ko-KR" sz="900" dirty="0"/>
              <a:t>    </a:t>
            </a:r>
            <a:r>
              <a:rPr lang="ko-KR" altLang="en-US" sz="900" dirty="0"/>
              <a:t>비밀번호가 맞으면 로그인한다</a:t>
            </a:r>
            <a:r>
              <a:rPr lang="en-US" altLang="ko-KR" sz="9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② </a:t>
            </a:r>
            <a:r>
              <a:rPr lang="ko-KR" altLang="en-US" sz="900" dirty="0"/>
              <a:t>회원가입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회원 가입을 하는 윈도우를 연다</a:t>
            </a:r>
            <a:r>
              <a:rPr lang="en-US" altLang="ko-KR" sz="900" dirty="0"/>
              <a:t>.</a:t>
            </a: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ko-KR" altLang="en-US" sz="900" dirty="0"/>
              <a:t>③ 취소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로그인을 취소하고 어플리케이션을 종료한다</a:t>
            </a:r>
            <a:r>
              <a:rPr lang="en-US" altLang="ko-KR" sz="900" dirty="0"/>
              <a:t>.</a:t>
            </a: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</p:txBody>
      </p: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1E12A0AE-21DC-43FD-B967-B18E93EE0F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254" y="759928"/>
            <a:ext cx="7775322" cy="527977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ED67162-DEFE-4B9A-855C-5A6A43966AEC}"/>
              </a:ext>
            </a:extLst>
          </p:cNvPr>
          <p:cNvSpPr txBox="1"/>
          <p:nvPr/>
        </p:nvSpPr>
        <p:spPr>
          <a:xfrm>
            <a:off x="1010358" y="2270861"/>
            <a:ext cx="3046736" cy="31354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/>
              <a:t>GRID : </a:t>
            </a:r>
            <a:r>
              <a:rPr lang="ko-KR" altLang="en-US" sz="1100" dirty="0"/>
              <a:t>작업자</a:t>
            </a:r>
            <a:r>
              <a:rPr lang="en-US" altLang="ko-KR" sz="1100" dirty="0"/>
              <a:t>/ </a:t>
            </a:r>
            <a:r>
              <a:rPr lang="ko-KR" altLang="en-US" sz="1100" dirty="0"/>
              <a:t>할당시각</a:t>
            </a:r>
            <a:endParaRPr lang="en-US" altLang="ko-KR" sz="11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9A4D7A2-5A8F-4048-8F1B-363F877E0768}"/>
              </a:ext>
            </a:extLst>
          </p:cNvPr>
          <p:cNvSpPr txBox="1"/>
          <p:nvPr/>
        </p:nvSpPr>
        <p:spPr>
          <a:xfrm>
            <a:off x="5357695" y="2270860"/>
            <a:ext cx="3046736" cy="31354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/>
              <a:t>GRID : </a:t>
            </a:r>
            <a:r>
              <a:rPr lang="ko-KR" altLang="en-US" sz="1100" dirty="0"/>
              <a:t>작업자</a:t>
            </a:r>
            <a:r>
              <a:rPr lang="en-US" altLang="ko-KR" sz="1100" dirty="0"/>
              <a:t>/ </a:t>
            </a:r>
            <a:r>
              <a:rPr lang="ko-KR" altLang="en-US" sz="1100" dirty="0"/>
              <a:t>할당시각</a:t>
            </a:r>
            <a:endParaRPr lang="en-US" altLang="ko-KR" sz="1100" dirty="0"/>
          </a:p>
        </p:txBody>
      </p:sp>
    </p:spTree>
    <p:extLst>
      <p:ext uri="{BB962C8B-B14F-4D97-AF65-F5344CB8AC3E}">
        <p14:creationId xmlns:p14="http://schemas.microsoft.com/office/powerpoint/2010/main" val="352783878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ko-KR" altLang="en-US" dirty="0"/>
              <a:t>기계 불량률 알람 </a:t>
            </a:r>
            <a:r>
              <a:rPr lang="en-US" altLang="ko-KR" dirty="0"/>
              <a:t>–</a:t>
            </a:r>
            <a:r>
              <a:rPr lang="ko-KR" altLang="en-US" dirty="0"/>
              <a:t> 로그인 </a:t>
            </a:r>
            <a:r>
              <a:rPr lang="en-US" altLang="ko-KR" dirty="0"/>
              <a:t>(</a:t>
            </a:r>
            <a:r>
              <a:rPr lang="ko-KR" altLang="en-US" dirty="0"/>
              <a:t>공통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로그인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235077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① </a:t>
            </a:r>
            <a:r>
              <a:rPr lang="ko-KR" altLang="en-US" sz="900" dirty="0"/>
              <a:t>로그인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클릭 시 </a:t>
            </a:r>
            <a:r>
              <a:rPr lang="en-US" altLang="ko-KR" sz="900" dirty="0"/>
              <a:t>ID</a:t>
            </a:r>
            <a:r>
              <a:rPr lang="ko-KR" altLang="en-US" sz="900" dirty="0"/>
              <a:t>텍스트 박스의 문자열을 가져와서</a:t>
            </a: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en-US" altLang="ko-KR" sz="900" dirty="0"/>
              <a:t>    </a:t>
            </a:r>
            <a:r>
              <a:rPr lang="ko-KR" altLang="en-US" sz="900" dirty="0"/>
              <a:t>비밀번호가 맞으면 로그인한다</a:t>
            </a:r>
            <a:r>
              <a:rPr lang="en-US" altLang="ko-KR" sz="9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② </a:t>
            </a:r>
            <a:r>
              <a:rPr lang="ko-KR" altLang="en-US" sz="900" dirty="0"/>
              <a:t>회원가입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회원 가입을 하는 윈도우를 연다</a:t>
            </a:r>
            <a:r>
              <a:rPr lang="en-US" altLang="ko-KR" sz="900" dirty="0"/>
              <a:t>.</a:t>
            </a: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ko-KR" altLang="en-US" sz="900" dirty="0"/>
              <a:t>③ 취소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로그인을 취소하고 어플리케이션을 종료한다</a:t>
            </a:r>
            <a:r>
              <a:rPr lang="en-US" altLang="ko-KR" sz="900" dirty="0"/>
              <a:t>.</a:t>
            </a: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</p:txBody>
      </p: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9F35B2FF-6D99-4166-9A6A-99E136FBB5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256" y="759928"/>
            <a:ext cx="7784708" cy="528615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78ABBFA-F7C5-4B32-B844-6BB5751370AA}"/>
              </a:ext>
            </a:extLst>
          </p:cNvPr>
          <p:cNvSpPr txBox="1"/>
          <p:nvPr/>
        </p:nvSpPr>
        <p:spPr>
          <a:xfrm>
            <a:off x="1010358" y="2478014"/>
            <a:ext cx="3046736" cy="31354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/>
              <a:t>GRID :</a:t>
            </a:r>
            <a:r>
              <a:rPr lang="ko-KR" altLang="en-US" sz="1100" dirty="0"/>
              <a:t>측정항목</a:t>
            </a:r>
            <a:r>
              <a:rPr lang="en-US" altLang="ko-KR" sz="1100" dirty="0"/>
              <a:t>/ USL / LSL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FD4107-D5CE-459E-B2DB-3488CE7F9DE7}"/>
              </a:ext>
            </a:extLst>
          </p:cNvPr>
          <p:cNvSpPr txBox="1"/>
          <p:nvPr/>
        </p:nvSpPr>
        <p:spPr>
          <a:xfrm>
            <a:off x="5009071" y="2478013"/>
            <a:ext cx="3046736" cy="31354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/>
              <a:t>GRID :</a:t>
            </a:r>
            <a:r>
              <a:rPr lang="ko-KR" altLang="en-US" sz="1100" dirty="0"/>
              <a:t>측정그룹</a:t>
            </a:r>
            <a:r>
              <a:rPr lang="en-US" altLang="ko-KR" sz="1100" dirty="0"/>
              <a:t>/ </a:t>
            </a:r>
            <a:r>
              <a:rPr lang="ko-KR" altLang="en-US" sz="1100" dirty="0"/>
              <a:t>측정값</a:t>
            </a:r>
            <a:r>
              <a:rPr lang="en-US" altLang="ko-KR" sz="1100" dirty="0"/>
              <a:t>/ </a:t>
            </a:r>
            <a:r>
              <a:rPr lang="ko-KR" altLang="en-US" sz="1100" dirty="0"/>
              <a:t>측정일시</a:t>
            </a:r>
            <a:endParaRPr lang="en-US" altLang="ko-KR" sz="1100" dirty="0"/>
          </a:p>
        </p:txBody>
      </p:sp>
    </p:spTree>
    <p:extLst>
      <p:ext uri="{BB962C8B-B14F-4D97-AF65-F5344CB8AC3E}">
        <p14:creationId xmlns:p14="http://schemas.microsoft.com/office/powerpoint/2010/main" val="348186807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ko-KR" altLang="en-US" dirty="0"/>
              <a:t>기계 불량률 알람 </a:t>
            </a:r>
            <a:r>
              <a:rPr lang="en-US" altLang="ko-KR" dirty="0"/>
              <a:t>–</a:t>
            </a:r>
            <a:r>
              <a:rPr lang="ko-KR" altLang="en-US" dirty="0"/>
              <a:t> 로그인 </a:t>
            </a:r>
            <a:r>
              <a:rPr lang="en-US" altLang="ko-KR" dirty="0"/>
              <a:t>(</a:t>
            </a:r>
            <a:r>
              <a:rPr lang="ko-KR" altLang="en-US" dirty="0"/>
              <a:t>공통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로그인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235077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① </a:t>
            </a:r>
            <a:r>
              <a:rPr lang="ko-KR" altLang="en-US" sz="900" dirty="0"/>
              <a:t>로그인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클릭 시 </a:t>
            </a:r>
            <a:r>
              <a:rPr lang="en-US" altLang="ko-KR" sz="900" dirty="0"/>
              <a:t>ID</a:t>
            </a:r>
            <a:r>
              <a:rPr lang="ko-KR" altLang="en-US" sz="900" dirty="0"/>
              <a:t>텍스트 박스의 문자열을 가져와서</a:t>
            </a: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en-US" altLang="ko-KR" sz="900" dirty="0"/>
              <a:t>    </a:t>
            </a:r>
            <a:r>
              <a:rPr lang="ko-KR" altLang="en-US" sz="900" dirty="0"/>
              <a:t>비밀번호가 맞으면 로그인한다</a:t>
            </a:r>
            <a:r>
              <a:rPr lang="en-US" altLang="ko-KR" sz="9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② </a:t>
            </a:r>
            <a:r>
              <a:rPr lang="ko-KR" altLang="en-US" sz="900" dirty="0"/>
              <a:t>회원가입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회원 가입을 하는 윈도우를 연다</a:t>
            </a:r>
            <a:r>
              <a:rPr lang="en-US" altLang="ko-KR" sz="900" dirty="0"/>
              <a:t>.</a:t>
            </a: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ko-KR" altLang="en-US" sz="900" dirty="0"/>
              <a:t>③ 취소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로그인을 취소하고 어플리케이션을 종료한다</a:t>
            </a:r>
            <a:r>
              <a:rPr lang="en-US" altLang="ko-KR" sz="900" dirty="0"/>
              <a:t>.</a:t>
            </a: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</p:txBody>
      </p: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884F9A26-71D6-440F-A5A6-ABA9F4A3F4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256" y="772774"/>
            <a:ext cx="7784708" cy="528615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8AC9BBE-C969-46EA-AF32-203E816A8C9B}"/>
              </a:ext>
            </a:extLst>
          </p:cNvPr>
          <p:cNvSpPr txBox="1"/>
          <p:nvPr/>
        </p:nvSpPr>
        <p:spPr>
          <a:xfrm>
            <a:off x="1010358" y="2478014"/>
            <a:ext cx="3046736" cy="31354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/>
              <a:t>GRID :</a:t>
            </a:r>
            <a:r>
              <a:rPr lang="ko-KR" altLang="en-US" sz="1100" dirty="0"/>
              <a:t>측정항목</a:t>
            </a:r>
            <a:r>
              <a:rPr lang="en-US" altLang="ko-KR" sz="1100" dirty="0"/>
              <a:t>/ USL / LSL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DE5AE1-9B88-45EB-A8A9-25AEBF096172}"/>
              </a:ext>
            </a:extLst>
          </p:cNvPr>
          <p:cNvSpPr txBox="1"/>
          <p:nvPr/>
        </p:nvSpPr>
        <p:spPr>
          <a:xfrm>
            <a:off x="5009071" y="2478013"/>
            <a:ext cx="3046736" cy="31354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/>
              <a:t>GRID :</a:t>
            </a:r>
            <a:r>
              <a:rPr lang="ko-KR" altLang="en-US" sz="1100" dirty="0"/>
              <a:t>측정그룹</a:t>
            </a:r>
            <a:r>
              <a:rPr lang="en-US" altLang="ko-KR" sz="1100" dirty="0"/>
              <a:t>/ </a:t>
            </a:r>
            <a:r>
              <a:rPr lang="ko-KR" altLang="en-US" sz="1100" dirty="0"/>
              <a:t>측정값</a:t>
            </a:r>
            <a:r>
              <a:rPr lang="en-US" altLang="ko-KR" sz="1100" dirty="0"/>
              <a:t>/ </a:t>
            </a:r>
            <a:r>
              <a:rPr lang="ko-KR" altLang="en-US" sz="1100" dirty="0"/>
              <a:t>측정일시</a:t>
            </a:r>
            <a:endParaRPr lang="en-US" altLang="ko-KR" sz="1100" dirty="0"/>
          </a:p>
        </p:txBody>
      </p:sp>
    </p:spTree>
    <p:extLst>
      <p:ext uri="{BB962C8B-B14F-4D97-AF65-F5344CB8AC3E}">
        <p14:creationId xmlns:p14="http://schemas.microsoft.com/office/powerpoint/2010/main" val="166995863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ko-KR" altLang="en-US" dirty="0"/>
              <a:t>기계 불량률 알람 </a:t>
            </a:r>
            <a:r>
              <a:rPr lang="en-US" altLang="ko-KR" dirty="0"/>
              <a:t>–</a:t>
            </a:r>
            <a:r>
              <a:rPr lang="ko-KR" altLang="en-US" dirty="0"/>
              <a:t> 로그인 </a:t>
            </a:r>
            <a:r>
              <a:rPr lang="en-US" altLang="ko-KR" dirty="0"/>
              <a:t>(</a:t>
            </a:r>
            <a:r>
              <a:rPr lang="ko-KR" altLang="en-US" dirty="0"/>
              <a:t>공통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로그인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235077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① </a:t>
            </a:r>
            <a:r>
              <a:rPr lang="ko-KR" altLang="en-US" sz="900" dirty="0"/>
              <a:t>로그인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클릭 시 </a:t>
            </a:r>
            <a:r>
              <a:rPr lang="en-US" altLang="ko-KR" sz="900" dirty="0"/>
              <a:t>ID</a:t>
            </a:r>
            <a:r>
              <a:rPr lang="ko-KR" altLang="en-US" sz="900" dirty="0"/>
              <a:t>텍스트 박스의 문자열을 가져와서</a:t>
            </a: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en-US" altLang="ko-KR" sz="900" dirty="0"/>
              <a:t>    </a:t>
            </a:r>
            <a:r>
              <a:rPr lang="ko-KR" altLang="en-US" sz="900" dirty="0"/>
              <a:t>비밀번호가 맞으면 로그인한다</a:t>
            </a:r>
            <a:r>
              <a:rPr lang="en-US" altLang="ko-KR" sz="9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② </a:t>
            </a:r>
            <a:r>
              <a:rPr lang="ko-KR" altLang="en-US" sz="900" dirty="0"/>
              <a:t>회원가입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회원 가입을 하는 윈도우를 연다</a:t>
            </a:r>
            <a:r>
              <a:rPr lang="en-US" altLang="ko-KR" sz="900" dirty="0"/>
              <a:t>.</a:t>
            </a: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ko-KR" altLang="en-US" sz="900" dirty="0"/>
              <a:t>③ 취소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로그인을 취소하고 어플리케이션을 종료한다</a:t>
            </a:r>
            <a:r>
              <a:rPr lang="en-US" altLang="ko-KR" sz="900" dirty="0"/>
              <a:t>.</a:t>
            </a: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</p:txBody>
      </p:sp>
      <p:pic>
        <p:nvPicPr>
          <p:cNvPr id="10" name="그림 9" descr="스크린샷이(가) 표시된 사진&#10;&#10;자동 생성된 설명">
            <a:extLst>
              <a:ext uri="{FF2B5EF4-FFF2-40B4-BE49-F238E27FC236}">
                <a16:creationId xmlns:a16="http://schemas.microsoft.com/office/drawing/2014/main" id="{492B251E-4ADA-4E44-A14E-18870F65D3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257" y="799075"/>
            <a:ext cx="7784708" cy="528615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8A514A8-92F7-4D29-B13C-33428F49DD81}"/>
              </a:ext>
            </a:extLst>
          </p:cNvPr>
          <p:cNvSpPr txBox="1"/>
          <p:nvPr/>
        </p:nvSpPr>
        <p:spPr>
          <a:xfrm>
            <a:off x="1010358" y="1868414"/>
            <a:ext cx="4971342" cy="31354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/>
              <a:t>GRID : </a:t>
            </a:r>
            <a:r>
              <a:rPr lang="ko-KR" altLang="en-US" sz="1100" dirty="0"/>
              <a:t>작업장</a:t>
            </a:r>
            <a:r>
              <a:rPr lang="en-US" altLang="ko-KR" sz="1100" dirty="0"/>
              <a:t>/ </a:t>
            </a:r>
            <a:r>
              <a:rPr lang="ko-KR" altLang="en-US" sz="1100" dirty="0"/>
              <a:t>주원인</a:t>
            </a:r>
            <a:r>
              <a:rPr lang="en-US" altLang="ko-KR" sz="1100" dirty="0"/>
              <a:t>/ </a:t>
            </a:r>
            <a:r>
              <a:rPr lang="ko-KR" altLang="en-US" sz="1100" dirty="0"/>
              <a:t>상세원인</a:t>
            </a:r>
            <a:r>
              <a:rPr lang="en-US" altLang="ko-KR" sz="1100" dirty="0"/>
              <a:t>/ </a:t>
            </a:r>
            <a:r>
              <a:rPr lang="ko-KR" altLang="en-US" sz="1100" dirty="0"/>
              <a:t>발생시각</a:t>
            </a:r>
            <a:r>
              <a:rPr lang="en-US" altLang="ko-KR" sz="1100" dirty="0"/>
              <a:t>/ </a:t>
            </a:r>
            <a:r>
              <a:rPr lang="ko-KR" altLang="en-US" sz="1100" dirty="0"/>
              <a:t>해제시각</a:t>
            </a:r>
            <a:r>
              <a:rPr lang="en-US" altLang="ko-KR" sz="1100" dirty="0"/>
              <a:t>/ </a:t>
            </a:r>
            <a:r>
              <a:rPr lang="ko-KR" altLang="en-US" sz="1100" dirty="0"/>
              <a:t>비가동시간</a:t>
            </a:r>
            <a:r>
              <a:rPr lang="en-US" altLang="ko-KR" sz="1100" dirty="0"/>
              <a:t>(</a:t>
            </a:r>
            <a:r>
              <a:rPr lang="ko-KR" altLang="en-US" sz="1100" dirty="0"/>
              <a:t>분</a:t>
            </a:r>
            <a:r>
              <a:rPr lang="en-US" altLang="ko-KR" sz="11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259483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시스템관리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메뉴관리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2C2BE4C0-66ED-4D6A-8565-4C8D7BE1D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627" y="1476022"/>
            <a:ext cx="3376462" cy="233851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4449D96-80DE-412A-BDA2-6394791A8B71}"/>
              </a:ext>
            </a:extLst>
          </p:cNvPr>
          <p:cNvSpPr/>
          <p:nvPr/>
        </p:nvSpPr>
        <p:spPr>
          <a:xfrm>
            <a:off x="1666975" y="3171913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DB38A3-C599-484D-A639-2B0C04F95318}"/>
              </a:ext>
            </a:extLst>
          </p:cNvPr>
          <p:cNvSpPr txBox="1"/>
          <p:nvPr/>
        </p:nvSpPr>
        <p:spPr>
          <a:xfrm>
            <a:off x="1594792" y="28648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75802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① </a:t>
            </a:r>
            <a:r>
              <a:rPr lang="ko-KR" altLang="en-US" sz="900" dirty="0"/>
              <a:t>로그인</a:t>
            </a:r>
            <a:endParaRPr lang="en-US" altLang="ko-KR" sz="900" dirty="0"/>
          </a:p>
          <a:p>
            <a:pPr marL="108000" indent="-10764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동적으로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메뉴를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이동하고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추가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및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삭제할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수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있는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시스템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관리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기능입니다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.</a:t>
            </a:r>
            <a:endParaRPr lang="en-US" altLang="ko-KR" sz="900" spc="-1" dirty="0">
              <a:latin typeface="굴림"/>
            </a:endParaRP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E46FDC5-6300-4386-AA3F-B5CD435E3D96}"/>
              </a:ext>
            </a:extLst>
          </p:cNvPr>
          <p:cNvSpPr/>
          <p:nvPr/>
        </p:nvSpPr>
        <p:spPr>
          <a:xfrm>
            <a:off x="3737718" y="3507550"/>
            <a:ext cx="655404" cy="2466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008BEA-2B8F-4B1C-869F-2EF0DA2A112D}"/>
              </a:ext>
            </a:extLst>
          </p:cNvPr>
          <p:cNvSpPr txBox="1"/>
          <p:nvPr/>
        </p:nvSpPr>
        <p:spPr>
          <a:xfrm>
            <a:off x="3437006" y="34376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404EA4-F2A3-4EB1-AFF0-EF64796827FC}"/>
              </a:ext>
            </a:extLst>
          </p:cNvPr>
          <p:cNvSpPr txBox="1"/>
          <p:nvPr/>
        </p:nvSpPr>
        <p:spPr>
          <a:xfrm>
            <a:off x="3165440" y="286342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A813956-9324-478C-8F2E-0A5201B923D4}"/>
              </a:ext>
            </a:extLst>
          </p:cNvPr>
          <p:cNvSpPr/>
          <p:nvPr/>
        </p:nvSpPr>
        <p:spPr>
          <a:xfrm>
            <a:off x="3167976" y="3162465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 descr="스크린샷이(가) 표시된 사진&#10;&#10;자동 생성된 설명">
            <a:extLst>
              <a:ext uri="{FF2B5EF4-FFF2-40B4-BE49-F238E27FC236}">
                <a16:creationId xmlns:a16="http://schemas.microsoft.com/office/drawing/2014/main" id="{8F1011E9-4E0F-4659-B490-29AF0A5575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800" y="888448"/>
            <a:ext cx="8542051" cy="5152684"/>
          </a:xfrm>
          <a:prstGeom prst="rect">
            <a:avLst/>
          </a:prstGeom>
        </p:spPr>
      </p:pic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83111D08-3208-4E65-BE39-CF0CE5C7C3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375" y="889076"/>
            <a:ext cx="8542051" cy="5152684"/>
          </a:xfrm>
          <a:prstGeom prst="rect">
            <a:avLst/>
          </a:prstGeom>
        </p:spPr>
      </p:pic>
      <p:sp>
        <p:nvSpPr>
          <p:cNvPr id="17" name="Text Box 2">
            <a:extLst>
              <a:ext uri="{FF2B5EF4-FFF2-40B4-BE49-F238E27FC236}">
                <a16:creationId xmlns:a16="http://schemas.microsoft.com/office/drawing/2014/main" id="{2A5972BA-5EEE-49A8-AC23-7C013ED6C6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58994" y="2170851"/>
            <a:ext cx="4044950" cy="287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ko-KR" sz="1100">
                <a:latin typeface="맑은 고딕" panose="020B0503020000020004" pitchFamily="50" charset="-127"/>
                <a:ea typeface="맑은 고딕" panose="020B0503020000020004" pitchFamily="50" charset="-127"/>
              </a:rPr>
              <a:t>GRID : </a:t>
            </a:r>
            <a:r>
              <a:rPr lang="ko-KR" altLang="en-US" sz="1100">
                <a:latin typeface="맑은 고딕" panose="020B0503020000020004" pitchFamily="50" charset="-127"/>
                <a:ea typeface="맑은 고딕" panose="020B0503020000020004" pitchFamily="50" charset="-127"/>
              </a:rPr>
              <a:t>모듈 코드 </a:t>
            </a:r>
            <a:r>
              <a:rPr lang="en-US" altLang="ko-KR" sz="110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100">
                <a:latin typeface="맑은 고딕" panose="020B0503020000020004" pitchFamily="50" charset="-127"/>
                <a:ea typeface="맑은 고딕" panose="020B0503020000020004" pitchFamily="50" charset="-127"/>
              </a:rPr>
              <a:t>모듈 명</a:t>
            </a:r>
          </a:p>
        </p:txBody>
      </p:sp>
      <p:sp>
        <p:nvSpPr>
          <p:cNvPr id="21" name="Text Box 2">
            <a:extLst>
              <a:ext uri="{FF2B5EF4-FFF2-40B4-BE49-F238E27FC236}">
                <a16:creationId xmlns:a16="http://schemas.microsoft.com/office/drawing/2014/main" id="{4B81A332-E16D-4354-A456-DA923CEAA1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57406" y="3557384"/>
            <a:ext cx="4046538" cy="287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GRID :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화면 코드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화면 명</a:t>
            </a:r>
          </a:p>
        </p:txBody>
      </p:sp>
      <p:sp>
        <p:nvSpPr>
          <p:cNvPr id="22" name="Text Box 2">
            <a:extLst>
              <a:ext uri="{FF2B5EF4-FFF2-40B4-BE49-F238E27FC236}">
                <a16:creationId xmlns:a16="http://schemas.microsoft.com/office/drawing/2014/main" id="{3CE80595-BDCD-4E7E-B0AC-73DD5B7EE6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81032" y="2169264"/>
            <a:ext cx="4044950" cy="288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lnSpc>
                <a:spcPct val="130000"/>
              </a:lnSpc>
            </a:pPr>
            <a:r>
              <a:rPr lang="ko-KR" altLang="en-US" sz="1100">
                <a:latin typeface="맑은 고딕" panose="020B0503020000020004" pitchFamily="50" charset="-127"/>
                <a:ea typeface="맑은 고딕" panose="020B0503020000020004" pitchFamily="50" charset="-127"/>
              </a:rPr>
              <a:t>메뉴 트리</a:t>
            </a:r>
          </a:p>
        </p:txBody>
      </p:sp>
    </p:spTree>
    <p:extLst>
      <p:ext uri="{BB962C8B-B14F-4D97-AF65-F5344CB8AC3E}">
        <p14:creationId xmlns:p14="http://schemas.microsoft.com/office/powerpoint/2010/main" val="24807468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시스템관리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화면관리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2C2BE4C0-66ED-4D6A-8565-4C8D7BE1D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627" y="1476022"/>
            <a:ext cx="3376462" cy="233851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4449D96-80DE-412A-BDA2-6394791A8B71}"/>
              </a:ext>
            </a:extLst>
          </p:cNvPr>
          <p:cNvSpPr/>
          <p:nvPr/>
        </p:nvSpPr>
        <p:spPr>
          <a:xfrm>
            <a:off x="1666975" y="3171913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DB38A3-C599-484D-A639-2B0C04F95318}"/>
              </a:ext>
            </a:extLst>
          </p:cNvPr>
          <p:cNvSpPr txBox="1"/>
          <p:nvPr/>
        </p:nvSpPr>
        <p:spPr>
          <a:xfrm>
            <a:off x="1594792" y="28648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6195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① </a:t>
            </a:r>
            <a:r>
              <a:rPr lang="ko-KR" altLang="en-US" sz="900" dirty="0"/>
              <a:t>화면관리</a:t>
            </a:r>
            <a:endParaRPr lang="en-US" altLang="ko-KR" sz="900" dirty="0"/>
          </a:p>
          <a:p>
            <a:pPr marL="108000" indent="-10764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화면을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추가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하거나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사용여부를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관리합니다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.</a:t>
            </a:r>
            <a:endParaRPr lang="en-US" altLang="ko-KR" sz="900" spc="-1" dirty="0">
              <a:latin typeface="굴림"/>
            </a:endParaRP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E46FDC5-6300-4386-AA3F-B5CD435E3D96}"/>
              </a:ext>
            </a:extLst>
          </p:cNvPr>
          <p:cNvSpPr/>
          <p:nvPr/>
        </p:nvSpPr>
        <p:spPr>
          <a:xfrm>
            <a:off x="3737718" y="3507550"/>
            <a:ext cx="655404" cy="2466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008BEA-2B8F-4B1C-869F-2EF0DA2A112D}"/>
              </a:ext>
            </a:extLst>
          </p:cNvPr>
          <p:cNvSpPr txBox="1"/>
          <p:nvPr/>
        </p:nvSpPr>
        <p:spPr>
          <a:xfrm>
            <a:off x="3437006" y="34376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404EA4-F2A3-4EB1-AFF0-EF64796827FC}"/>
              </a:ext>
            </a:extLst>
          </p:cNvPr>
          <p:cNvSpPr txBox="1"/>
          <p:nvPr/>
        </p:nvSpPr>
        <p:spPr>
          <a:xfrm>
            <a:off x="3165440" y="286342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A813956-9324-478C-8F2E-0A5201B923D4}"/>
              </a:ext>
            </a:extLst>
          </p:cNvPr>
          <p:cNvSpPr/>
          <p:nvPr/>
        </p:nvSpPr>
        <p:spPr>
          <a:xfrm>
            <a:off x="3167976" y="3162465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 descr="스크린샷이(가) 표시된 사진&#10;&#10;자동 생성된 설명">
            <a:extLst>
              <a:ext uri="{FF2B5EF4-FFF2-40B4-BE49-F238E27FC236}">
                <a16:creationId xmlns:a16="http://schemas.microsoft.com/office/drawing/2014/main" id="{8F1011E9-4E0F-4659-B490-29AF0A5575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800" y="888448"/>
            <a:ext cx="8542051" cy="5152684"/>
          </a:xfrm>
          <a:prstGeom prst="rect">
            <a:avLst/>
          </a:prstGeom>
        </p:spPr>
      </p:pic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83111D08-3208-4E65-BE39-CF0CE5C7C3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375" y="889076"/>
            <a:ext cx="8542051" cy="5152684"/>
          </a:xfrm>
          <a:prstGeom prst="rect">
            <a:avLst/>
          </a:prstGeom>
        </p:spPr>
      </p:pic>
      <p:pic>
        <p:nvPicPr>
          <p:cNvPr id="8" name="그림 7" descr="스크린샷이(가) 표시된 사진&#10;&#10;자동 생성된 설명">
            <a:extLst>
              <a:ext uri="{FF2B5EF4-FFF2-40B4-BE49-F238E27FC236}">
                <a16:creationId xmlns:a16="http://schemas.microsoft.com/office/drawing/2014/main" id="{493608C3-2CAE-4EEA-8863-519509900D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375" y="894937"/>
            <a:ext cx="8542051" cy="5152684"/>
          </a:xfrm>
          <a:prstGeom prst="rect">
            <a:avLst/>
          </a:prstGeom>
        </p:spPr>
      </p:pic>
      <p:sp>
        <p:nvSpPr>
          <p:cNvPr id="21" name="Text Box 2">
            <a:extLst>
              <a:ext uri="{FF2B5EF4-FFF2-40B4-BE49-F238E27FC236}">
                <a16:creationId xmlns:a16="http://schemas.microsoft.com/office/drawing/2014/main" id="{2E9FE8EC-6DE2-42E3-89FD-3A7B538027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80410" y="2036630"/>
            <a:ext cx="7847012" cy="287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ko-KR" sz="1100" spc="-1" dirty="0">
                <a:solidFill>
                  <a:srgbClr val="000000"/>
                </a:solidFill>
                <a:latin typeface="맑은 고딕"/>
                <a:ea typeface="맑은 고딕"/>
              </a:rPr>
              <a:t>GRID : </a:t>
            </a:r>
            <a:r>
              <a:rPr lang="en-US" altLang="ko-KR" sz="1100" spc="-1" dirty="0" err="1">
                <a:solidFill>
                  <a:srgbClr val="000000"/>
                </a:solidFill>
                <a:latin typeface="맑은 고딕"/>
                <a:ea typeface="맑은 고딕"/>
              </a:rPr>
              <a:t>화면</a:t>
            </a:r>
            <a:r>
              <a:rPr lang="en-US" altLang="ko-KR" sz="1100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10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코드</a:t>
            </a:r>
            <a:r>
              <a:rPr lang="en-US" altLang="ko-KR" sz="1100" spc="-1" dirty="0">
                <a:solidFill>
                  <a:srgbClr val="000000"/>
                </a:solidFill>
                <a:latin typeface="맑은 고딕"/>
                <a:ea typeface="맑은 고딕"/>
              </a:rPr>
              <a:t> / </a:t>
            </a:r>
            <a:r>
              <a:rPr lang="en-US" altLang="ko-KR" sz="1100" spc="-1" dirty="0" err="1">
                <a:solidFill>
                  <a:srgbClr val="000000"/>
                </a:solidFill>
                <a:latin typeface="맑은 고딕"/>
                <a:ea typeface="맑은 고딕"/>
              </a:rPr>
              <a:t>화면</a:t>
            </a:r>
            <a:r>
              <a:rPr lang="en-US" altLang="ko-KR" sz="1100" spc="-1" dirty="0">
                <a:solidFill>
                  <a:srgbClr val="000000"/>
                </a:solidFill>
                <a:latin typeface="맑은 고딕"/>
                <a:ea typeface="맑은 고딕"/>
              </a:rPr>
              <a:t> 명 / </a:t>
            </a:r>
            <a:r>
              <a:rPr lang="en-US" altLang="ko-KR" sz="1100" spc="-1" dirty="0" err="1">
                <a:solidFill>
                  <a:srgbClr val="000000"/>
                </a:solidFill>
                <a:latin typeface="맑은 고딕"/>
                <a:ea typeface="맑은 고딕"/>
              </a:rPr>
              <a:t>화면</a:t>
            </a:r>
            <a:r>
              <a:rPr lang="en-US" altLang="ko-KR" sz="1100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100" spc="-1" dirty="0" err="1">
                <a:solidFill>
                  <a:srgbClr val="000000"/>
                </a:solidFill>
                <a:latin typeface="맑은 고딕"/>
                <a:ea typeface="맑은 고딕"/>
              </a:rPr>
              <a:t>경로</a:t>
            </a:r>
            <a:r>
              <a:rPr lang="en-US" altLang="ko-KR" sz="1100" spc="-1" dirty="0">
                <a:solidFill>
                  <a:srgbClr val="000000"/>
                </a:solidFill>
                <a:latin typeface="맑은 고딕"/>
                <a:ea typeface="맑은 고딕"/>
              </a:rPr>
              <a:t> / </a:t>
            </a:r>
            <a:r>
              <a:rPr lang="en-US" altLang="ko-KR" sz="1100" spc="-1" dirty="0" err="1">
                <a:solidFill>
                  <a:srgbClr val="000000"/>
                </a:solidFill>
                <a:latin typeface="맑은 고딕"/>
                <a:ea typeface="맑은 고딕"/>
              </a:rPr>
              <a:t>ContentDLL</a:t>
            </a:r>
            <a:r>
              <a:rPr lang="en-US" altLang="ko-KR" sz="1100" spc="-1" dirty="0">
                <a:solidFill>
                  <a:srgbClr val="000000"/>
                </a:solidFill>
                <a:latin typeface="맑은 고딕"/>
                <a:ea typeface="맑은 고딕"/>
              </a:rPr>
              <a:t>  / </a:t>
            </a:r>
            <a:r>
              <a:rPr lang="en-US" altLang="ko-KR" sz="110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사용여부</a:t>
            </a:r>
            <a:endParaRPr lang="en-US" altLang="ko-KR" sz="1100" spc="-1" dirty="0">
              <a:latin typeface="굴림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AC0F9E1-1130-4158-BD99-839CC8CA6B09}"/>
              </a:ext>
            </a:extLst>
          </p:cNvPr>
          <p:cNvSpPr/>
          <p:nvPr/>
        </p:nvSpPr>
        <p:spPr>
          <a:xfrm>
            <a:off x="1958994" y="5087815"/>
            <a:ext cx="6997437" cy="7502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 Box 2">
            <a:extLst>
              <a:ext uri="{FF2B5EF4-FFF2-40B4-BE49-F238E27FC236}">
                <a16:creationId xmlns:a16="http://schemas.microsoft.com/office/drawing/2014/main" id="{8F4DB107-97F3-4476-BCA1-BD2EA30C90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63763" y="5301963"/>
            <a:ext cx="6264275" cy="287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lnSpc>
                <a:spcPct val="130000"/>
              </a:lnSpc>
            </a:pP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화면 코드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화면 명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화면 경로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en-US" altLang="ko-KR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ContentDLL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/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사용여부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모니터링화면여부</a:t>
            </a:r>
          </a:p>
        </p:txBody>
      </p:sp>
    </p:spTree>
    <p:extLst>
      <p:ext uri="{BB962C8B-B14F-4D97-AF65-F5344CB8AC3E}">
        <p14:creationId xmlns:p14="http://schemas.microsoft.com/office/powerpoint/2010/main" val="138619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1087</TotalTime>
  <Words>4472</Words>
  <Application>Microsoft Office PowerPoint</Application>
  <PresentationFormat>와이드스크린</PresentationFormat>
  <Paragraphs>1054</Paragraphs>
  <Slides>77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77</vt:i4>
      </vt:variant>
    </vt:vector>
  </HeadingPairs>
  <TitlesOfParts>
    <vt:vector size="84" baseType="lpstr">
      <vt:lpstr>굴림</vt:lpstr>
      <vt:lpstr>나눔고딕</vt:lpstr>
      <vt:lpstr>맑은 고딕</vt:lpstr>
      <vt:lpstr>Arial</vt:lpstr>
      <vt:lpstr>Symbol</vt:lpstr>
      <vt:lpstr>Wingdings</vt:lpstr>
      <vt:lpstr>Office 테마</vt:lpstr>
      <vt:lpstr>PowerPoint 프레젠테이션</vt:lpstr>
      <vt:lpstr>메인– 로그인 (공통)</vt:lpstr>
      <vt:lpstr>시스템관리</vt:lpstr>
      <vt:lpstr>시스템관리</vt:lpstr>
      <vt:lpstr>시스템관리</vt:lpstr>
      <vt:lpstr>시스템관리</vt:lpstr>
      <vt:lpstr>시스템관리</vt:lpstr>
      <vt:lpstr>시스템관리</vt:lpstr>
      <vt:lpstr>시스템관리</vt:lpstr>
      <vt:lpstr>시스템관리</vt:lpstr>
      <vt:lpstr>시스템관리</vt:lpstr>
      <vt:lpstr>시스템관리</vt:lpstr>
      <vt:lpstr>기준정보</vt:lpstr>
      <vt:lpstr>기준정보</vt:lpstr>
      <vt:lpstr>기준정보</vt:lpstr>
      <vt:lpstr>기준정보</vt:lpstr>
      <vt:lpstr>기준정보</vt:lpstr>
      <vt:lpstr>기준정보</vt:lpstr>
      <vt:lpstr>기준정보</vt:lpstr>
      <vt:lpstr>기준정보</vt:lpstr>
      <vt:lpstr>기준정보</vt:lpstr>
      <vt:lpstr>기준정보</vt:lpstr>
      <vt:lpstr>기준정보</vt:lpstr>
      <vt:lpstr>기준정보</vt:lpstr>
      <vt:lpstr>기준정보</vt:lpstr>
      <vt:lpstr>기준정보</vt:lpstr>
      <vt:lpstr>기준정보</vt:lpstr>
      <vt:lpstr>기준정보</vt:lpstr>
      <vt:lpstr>기준정보</vt:lpstr>
      <vt:lpstr>기계 불량률 알람 – 로그인 (공통)</vt:lpstr>
      <vt:lpstr>기계 불량률 알람 – 로그인 (공통)</vt:lpstr>
      <vt:lpstr>기계 불량률 알람 – 로그인 (공통)</vt:lpstr>
      <vt:lpstr>기계 불량률 알람 – 로그인 (공통)</vt:lpstr>
      <vt:lpstr>기계 불량률 알람 – 로그인 (공통)</vt:lpstr>
      <vt:lpstr>기계 불량률 알람 – 로그인 (공통)</vt:lpstr>
      <vt:lpstr>기계 불량률 알람 – 로그인 (공통)</vt:lpstr>
      <vt:lpstr>기계 불량률 알람 – 로그인 (공통)</vt:lpstr>
      <vt:lpstr>기계 불량률 알람 – 로그인 (공통)</vt:lpstr>
      <vt:lpstr>기계 불량률 알람 – 로그인 (공통)</vt:lpstr>
      <vt:lpstr>기계 불량률 알람 – 로그인 (공통)</vt:lpstr>
      <vt:lpstr>기계 불량률 알람 – 로그인 (공통)</vt:lpstr>
      <vt:lpstr>기계 불량률 알람 – 로그인 (공통)</vt:lpstr>
      <vt:lpstr>기계 불량률 알람 – 로그인 (공통)</vt:lpstr>
      <vt:lpstr>기계 불량률 알람 – 로그인 (공통)</vt:lpstr>
      <vt:lpstr>기계 불량률 알람 – 로그인 (공통)</vt:lpstr>
      <vt:lpstr>기계 불량률 알람 – 로그인 (공통)</vt:lpstr>
      <vt:lpstr>기계 불량률 알람 – 로그인 (공통)</vt:lpstr>
      <vt:lpstr>기계 불량률 알람 – 로그인 (공통)</vt:lpstr>
      <vt:lpstr>기계 불량률 알람 – 로그인 (공통)</vt:lpstr>
      <vt:lpstr>기계 불량률 알람 – 로그인 (공통)</vt:lpstr>
      <vt:lpstr>기계 불량률 알람 – 로그인 (공통)</vt:lpstr>
      <vt:lpstr>기계 불량률 알람 – 로그인 (공통)</vt:lpstr>
      <vt:lpstr>기계 불량률 알람 – 로그인 (공통)</vt:lpstr>
      <vt:lpstr>기계 불량률 알람 – 로그인 (공통)</vt:lpstr>
      <vt:lpstr>기계 불량률 알람 – 로그인 (공통)</vt:lpstr>
      <vt:lpstr>기계 불량률 알람 – 로그인 (공통)</vt:lpstr>
      <vt:lpstr>기계 불량률 알람 – 로그인 (공통)</vt:lpstr>
      <vt:lpstr>기계 불량률 알람 – 로그인 (공통)</vt:lpstr>
      <vt:lpstr>기계 불량률 알람 – 로그인 (공통)</vt:lpstr>
      <vt:lpstr>기계 불량률 알람 – 로그인 (공통)</vt:lpstr>
      <vt:lpstr>기계 불량률 알람 – 로그인 (공통)</vt:lpstr>
      <vt:lpstr>기계 불량률 알람 – 로그인 (공통)</vt:lpstr>
      <vt:lpstr>기계 불량률 알람 – 로그인 (공통)</vt:lpstr>
      <vt:lpstr>기계 불량률 알람 – 로그인 (공통)</vt:lpstr>
      <vt:lpstr>기계 불량률 알람 – 로그인 (공통)</vt:lpstr>
      <vt:lpstr>기계 불량률 알람 – 로그인 (공통)</vt:lpstr>
      <vt:lpstr>기계 불량률 알람 – 로그인 (공통)</vt:lpstr>
      <vt:lpstr>기계 불량률 알람 – 로그인 (공통)</vt:lpstr>
      <vt:lpstr>기계 불량률 알람 – 로그인 (공통)</vt:lpstr>
      <vt:lpstr>기계 불량률 알람 – 로그인 (공통)</vt:lpstr>
      <vt:lpstr>기계 불량률 알람 – 로그인 (공통)</vt:lpstr>
      <vt:lpstr>기계 불량률 알람 – 로그인 (공통)</vt:lpstr>
      <vt:lpstr>기계 불량률 알람 – 로그인 (공통)</vt:lpstr>
      <vt:lpstr>기계 불량률 알람 – 로그인 (공통)</vt:lpstr>
      <vt:lpstr>기계 불량률 알람 – 로그인 (공통)</vt:lpstr>
      <vt:lpstr>기계 불량률 알람 – 로그인 (공통)</vt:lpstr>
      <vt:lpstr>기계 불량률 알람 – 로그인 (공통)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신소연 화면 설계서</dc:title>
  <dc:creator>신소연</dc:creator>
  <cp:lastModifiedBy>박상인</cp:lastModifiedBy>
  <cp:revision>51</cp:revision>
  <dcterms:created xsi:type="dcterms:W3CDTF">2019-10-30T04:49:23Z</dcterms:created>
  <dcterms:modified xsi:type="dcterms:W3CDTF">2020-01-14T05:20:52Z</dcterms:modified>
</cp:coreProperties>
</file>